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499" r:id="rId4"/>
    <p:sldId id="413" r:id="rId5"/>
    <p:sldId id="409" r:id="rId6"/>
    <p:sldId id="416" r:id="rId7"/>
    <p:sldId id="432" r:id="rId8"/>
    <p:sldId id="424" r:id="rId9"/>
    <p:sldId id="500" r:id="rId10"/>
    <p:sldId id="443" r:id="rId11"/>
    <p:sldId id="444" r:id="rId12"/>
    <p:sldId id="433" r:id="rId13"/>
    <p:sldId id="445" r:id="rId14"/>
    <p:sldId id="435" r:id="rId15"/>
    <p:sldId id="434" r:id="rId16"/>
    <p:sldId id="436" r:id="rId17"/>
    <p:sldId id="430" r:id="rId18"/>
    <p:sldId id="437" r:id="rId19"/>
    <p:sldId id="438" r:id="rId20"/>
    <p:sldId id="426" r:id="rId21"/>
    <p:sldId id="501" r:id="rId22"/>
    <p:sldId id="368" r:id="rId23"/>
    <p:sldId id="439" r:id="rId24"/>
    <p:sldId id="440" r:id="rId25"/>
    <p:sldId id="441" r:id="rId26"/>
    <p:sldId id="442" r:id="rId27"/>
    <p:sldId id="369" r:id="rId28"/>
    <p:sldId id="483" r:id="rId29"/>
    <p:sldId id="376" r:id="rId30"/>
    <p:sldId id="480" r:id="rId31"/>
    <p:sldId id="481" r:id="rId32"/>
    <p:sldId id="482" r:id="rId33"/>
    <p:sldId id="454" r:id="rId34"/>
    <p:sldId id="455" r:id="rId35"/>
    <p:sldId id="458" r:id="rId36"/>
    <p:sldId id="459" r:id="rId37"/>
    <p:sldId id="460" r:id="rId38"/>
    <p:sldId id="462" r:id="rId39"/>
    <p:sldId id="461" r:id="rId40"/>
    <p:sldId id="463" r:id="rId41"/>
    <p:sldId id="467" r:id="rId42"/>
    <p:sldId id="502" r:id="rId43"/>
    <p:sldId id="503" r:id="rId44"/>
    <p:sldId id="504" r:id="rId45"/>
    <p:sldId id="505" r:id="rId46"/>
    <p:sldId id="506" r:id="rId47"/>
    <p:sldId id="507" r:id="rId48"/>
    <p:sldId id="30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71"/>
    <a:srgbClr val="FFA9A7"/>
    <a:srgbClr val="FF05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30" autoAdjust="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1C6BF-CF31-4514-8C1D-9CD4F8DC4A7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DE49F1F-F7F9-4983-BAE5-65326C4583CA}">
      <dgm:prSet phldrT="[Text]"/>
      <dgm:spPr/>
      <dgm:t>
        <a:bodyPr/>
        <a:lstStyle/>
        <a:p>
          <a:pPr rtl="1"/>
          <a:r>
            <a:rPr kumimoji="0" lang="en-US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Optic Nerve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694C97-C1BE-4AAD-BCF1-93B6C8A782FD}" type="parTrans" cxnId="{2555D83D-E0B6-4EA9-97B4-F51FB5089113}">
      <dgm:prSet/>
      <dgm:spPr/>
      <dgm:t>
        <a:bodyPr/>
        <a:lstStyle/>
        <a:p>
          <a:endParaRPr lang="en-US"/>
        </a:p>
      </dgm:t>
    </dgm:pt>
    <dgm:pt modelId="{8755A48B-AA3D-4AF3-98A9-32AFC1FB6D38}" type="sibTrans" cxnId="{2555D83D-E0B6-4EA9-97B4-F51FB5089113}">
      <dgm:prSet/>
      <dgm:spPr/>
      <dgm:t>
        <a:bodyPr/>
        <a:lstStyle/>
        <a:p>
          <a:endParaRPr lang="en-US"/>
        </a:p>
      </dgm:t>
    </dgm:pt>
    <dgm:pt modelId="{A3550B92-5889-4F82-8950-EC5551A936BD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LGN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39AC421-2C5C-4044-B482-92985F51CDB8}" type="parTrans" cxnId="{E4F9DA5A-D5FF-4403-9848-9BB47A1D6B02}">
      <dgm:prSet/>
      <dgm:spPr/>
      <dgm:t>
        <a:bodyPr/>
        <a:lstStyle/>
        <a:p>
          <a:endParaRPr lang="en-US"/>
        </a:p>
      </dgm:t>
    </dgm:pt>
    <dgm:pt modelId="{AD1E4FCB-A616-4AFC-BD5E-5001525EC3C4}" type="sibTrans" cxnId="{E4F9DA5A-D5FF-4403-9848-9BB47A1D6B02}">
      <dgm:prSet/>
      <dgm:spPr/>
      <dgm:t>
        <a:bodyPr/>
        <a:lstStyle/>
        <a:p>
          <a:endParaRPr lang="en-US"/>
        </a:p>
      </dgm:t>
    </dgm:pt>
    <dgm:pt modelId="{4FAB54A5-E48D-4105-BB71-F5C63703CE8F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V1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F6472CCB-2EED-4845-A515-4AA36834898A}" type="parTrans" cxnId="{2A6BCA13-2E08-42FB-9927-31257DA6EFE7}">
      <dgm:prSet/>
      <dgm:spPr/>
      <dgm:t>
        <a:bodyPr/>
        <a:lstStyle/>
        <a:p>
          <a:endParaRPr lang="en-US"/>
        </a:p>
      </dgm:t>
    </dgm:pt>
    <dgm:pt modelId="{0A202F32-2A9B-48C3-A5DB-4F48658BB8E3}" type="sibTrans" cxnId="{2A6BCA13-2E08-42FB-9927-31257DA6EFE7}">
      <dgm:prSet/>
      <dgm:spPr/>
      <dgm:t>
        <a:bodyPr/>
        <a:lstStyle/>
        <a:p>
          <a:endParaRPr lang="en-US"/>
        </a:p>
      </dgm:t>
    </dgm:pt>
    <dgm:pt modelId="{195622BC-B9A2-4CCC-B5B4-338097087AFC}">
      <dgm:prSet phldrT="[Text]"/>
      <dgm:spPr/>
      <dgm:t>
        <a:bodyPr/>
        <a:lstStyle/>
        <a:p>
          <a:pPr rtl="1"/>
          <a:r>
            <a:rPr lang="en-US" b="1" dirty="0" smtClean="0">
              <a:latin typeface="Times New Roman" pitchFamily="18" charset="0"/>
              <a:cs typeface="Times New Roman" pitchFamily="18" charset="0"/>
            </a:rPr>
            <a:t>V2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420EDAC5-0A81-41B4-AA32-53F71CD1F2E8}" type="parTrans" cxnId="{235CFBAD-ADA1-4499-AAD1-B2CF57037762}">
      <dgm:prSet/>
      <dgm:spPr/>
      <dgm:t>
        <a:bodyPr/>
        <a:lstStyle/>
        <a:p>
          <a:endParaRPr lang="en-US"/>
        </a:p>
      </dgm:t>
    </dgm:pt>
    <dgm:pt modelId="{29D5BA73-7147-42DD-B920-2D2017CBE3C0}" type="sibTrans" cxnId="{235CFBAD-ADA1-4499-AAD1-B2CF57037762}">
      <dgm:prSet/>
      <dgm:spPr/>
      <dgm:t>
        <a:bodyPr/>
        <a:lstStyle/>
        <a:p>
          <a:endParaRPr lang="en-US"/>
        </a:p>
      </dgm:t>
    </dgm:pt>
    <dgm:pt modelId="{4924696E-A452-4B81-8747-EF1A65A56285}">
      <dgm:prSet phldrT="[Text]"/>
      <dgm:spPr/>
      <dgm:t>
        <a:bodyPr/>
        <a:lstStyle/>
        <a:p>
          <a:pPr rtl="1"/>
          <a:r>
            <a:rPr lang="en-US" b="1" dirty="0" smtClean="0">
              <a:latin typeface="Times New Roman" pitchFamily="18" charset="0"/>
              <a:cs typeface="Times New Roman" pitchFamily="18" charset="0"/>
            </a:rPr>
            <a:t>V4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6679FF02-6714-431E-8FD0-0187291B9B77}" type="parTrans" cxnId="{128123C1-6FD2-4927-AD20-7173FB1207CF}">
      <dgm:prSet/>
      <dgm:spPr/>
      <dgm:t>
        <a:bodyPr/>
        <a:lstStyle/>
        <a:p>
          <a:endParaRPr lang="en-US"/>
        </a:p>
      </dgm:t>
    </dgm:pt>
    <dgm:pt modelId="{D620B245-9087-43DD-85F1-74224E4012AD}" type="sibTrans" cxnId="{128123C1-6FD2-4927-AD20-7173FB1207CF}">
      <dgm:prSet/>
      <dgm:spPr/>
      <dgm:t>
        <a:bodyPr/>
        <a:lstStyle/>
        <a:p>
          <a:endParaRPr lang="en-US"/>
        </a:p>
      </dgm:t>
    </dgm:pt>
    <dgm:pt modelId="{EEBCE6B9-5BED-4929-AD21-06E0AA99F446}">
      <dgm:prSet phldrT="[Text]"/>
      <dgm:spPr/>
      <dgm:t>
        <a:bodyPr/>
        <a:lstStyle/>
        <a:p>
          <a:pPr rtl="1"/>
          <a:r>
            <a:rPr lang="en-US" b="1" dirty="0" smtClean="0">
              <a:latin typeface="Times New Roman" pitchFamily="18" charset="0"/>
              <a:cs typeface="Times New Roman" pitchFamily="18" charset="0"/>
            </a:rPr>
            <a:t>IT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267E2B42-7C0F-4A74-BAF3-EE3EEC6816CB}" type="parTrans" cxnId="{AE6DFD65-7D97-4D89-A207-17BB26626045}">
      <dgm:prSet/>
      <dgm:spPr/>
      <dgm:t>
        <a:bodyPr/>
        <a:lstStyle/>
        <a:p>
          <a:endParaRPr lang="en-US"/>
        </a:p>
      </dgm:t>
    </dgm:pt>
    <dgm:pt modelId="{BCCD182E-A99E-47E8-B3F7-C5DBE683EAAB}" type="sibTrans" cxnId="{AE6DFD65-7D97-4D89-A207-17BB26626045}">
      <dgm:prSet/>
      <dgm:spPr/>
      <dgm:t>
        <a:bodyPr/>
        <a:lstStyle/>
        <a:p>
          <a:endParaRPr lang="en-US"/>
        </a:p>
      </dgm:t>
    </dgm:pt>
    <dgm:pt modelId="{E56A5F2E-8AC2-48FA-B6DB-B47D9325B1AE}" type="pres">
      <dgm:prSet presAssocID="{4BC1C6BF-CF31-4514-8C1D-9CD4F8DC4A75}" presName="CompostProcess" presStyleCnt="0">
        <dgm:presLayoutVars>
          <dgm:dir/>
          <dgm:resizeHandles val="exact"/>
        </dgm:presLayoutVars>
      </dgm:prSet>
      <dgm:spPr/>
    </dgm:pt>
    <dgm:pt modelId="{7515A8F6-0DCC-4938-8F9C-6AF278B6D7AB}" type="pres">
      <dgm:prSet presAssocID="{4BC1C6BF-CF31-4514-8C1D-9CD4F8DC4A75}" presName="arrow" presStyleLbl="bgShp" presStyleIdx="0" presStyleCnt="1"/>
      <dgm:spPr/>
    </dgm:pt>
    <dgm:pt modelId="{1F3FBEA7-D659-40FA-94FC-1BAA6DC3CA06}" type="pres">
      <dgm:prSet presAssocID="{4BC1C6BF-CF31-4514-8C1D-9CD4F8DC4A75}" presName="linearProcess" presStyleCnt="0"/>
      <dgm:spPr/>
    </dgm:pt>
    <dgm:pt modelId="{1F85F0C9-2F12-487A-9697-D62618FF72F8}" type="pres">
      <dgm:prSet presAssocID="{0DE49F1F-F7F9-4983-BAE5-65326C4583CA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2CF2B-9FEB-4F0B-A594-73E3629235A9}" type="pres">
      <dgm:prSet presAssocID="{8755A48B-AA3D-4AF3-98A9-32AFC1FB6D38}" presName="sibTrans" presStyleCnt="0"/>
      <dgm:spPr/>
    </dgm:pt>
    <dgm:pt modelId="{2EBA2721-76C3-442E-A42D-AF07775CCDB8}" type="pres">
      <dgm:prSet presAssocID="{A3550B92-5889-4F82-8950-EC5551A936BD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D5E40-38CB-4A7D-A216-24C5B5D64FC5}" type="pres">
      <dgm:prSet presAssocID="{AD1E4FCB-A616-4AFC-BD5E-5001525EC3C4}" presName="sibTrans" presStyleCnt="0"/>
      <dgm:spPr/>
    </dgm:pt>
    <dgm:pt modelId="{86C9B749-DA88-4F1B-9DDC-49B16D0FFA47}" type="pres">
      <dgm:prSet presAssocID="{4FAB54A5-E48D-4105-BB71-F5C63703CE8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B5C20-5FAC-471F-9A3D-06D27038D527}" type="pres">
      <dgm:prSet presAssocID="{0A202F32-2A9B-48C3-A5DB-4F48658BB8E3}" presName="sibTrans" presStyleCnt="0"/>
      <dgm:spPr/>
    </dgm:pt>
    <dgm:pt modelId="{F403550C-EB53-45FF-8B0A-5CC0F47A4D86}" type="pres">
      <dgm:prSet presAssocID="{195622BC-B9A2-4CCC-B5B4-338097087AFC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7C3DE-1366-4E4D-AD27-B01F46065A94}" type="pres">
      <dgm:prSet presAssocID="{29D5BA73-7147-42DD-B920-2D2017CBE3C0}" presName="sibTrans" presStyleCnt="0"/>
      <dgm:spPr/>
    </dgm:pt>
    <dgm:pt modelId="{F9D9D43F-96B7-43D5-B6DC-CCB33C8DFA6A}" type="pres">
      <dgm:prSet presAssocID="{4924696E-A452-4B81-8747-EF1A65A56285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41605-3493-4F46-B421-AA51F26B60D3}" type="pres">
      <dgm:prSet presAssocID="{D620B245-9087-43DD-85F1-74224E4012AD}" presName="sibTrans" presStyleCnt="0"/>
      <dgm:spPr/>
    </dgm:pt>
    <dgm:pt modelId="{27C5E30F-EABA-43CC-BCAC-10E8DC8EF851}" type="pres">
      <dgm:prSet presAssocID="{EEBCE6B9-5BED-4929-AD21-06E0AA99F446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3455D-1AB0-49E3-9A4E-47859462C54F}" type="presOf" srcId="{4924696E-A452-4B81-8747-EF1A65A56285}" destId="{F9D9D43F-96B7-43D5-B6DC-CCB33C8DFA6A}" srcOrd="0" destOrd="0" presId="urn:microsoft.com/office/officeart/2005/8/layout/hProcess9"/>
    <dgm:cxn modelId="{2B82D6E2-AB36-4163-8682-F12D16C4324E}" type="presOf" srcId="{0DE49F1F-F7F9-4983-BAE5-65326C4583CA}" destId="{1F85F0C9-2F12-487A-9697-D62618FF72F8}" srcOrd="0" destOrd="0" presId="urn:microsoft.com/office/officeart/2005/8/layout/hProcess9"/>
    <dgm:cxn modelId="{AE6DFD65-7D97-4D89-A207-17BB26626045}" srcId="{4BC1C6BF-CF31-4514-8C1D-9CD4F8DC4A75}" destId="{EEBCE6B9-5BED-4929-AD21-06E0AA99F446}" srcOrd="5" destOrd="0" parTransId="{267E2B42-7C0F-4A74-BAF3-EE3EEC6816CB}" sibTransId="{BCCD182E-A99E-47E8-B3F7-C5DBE683EAAB}"/>
    <dgm:cxn modelId="{235CFBAD-ADA1-4499-AAD1-B2CF57037762}" srcId="{4BC1C6BF-CF31-4514-8C1D-9CD4F8DC4A75}" destId="{195622BC-B9A2-4CCC-B5B4-338097087AFC}" srcOrd="3" destOrd="0" parTransId="{420EDAC5-0A81-41B4-AA32-53F71CD1F2E8}" sibTransId="{29D5BA73-7147-42DD-B920-2D2017CBE3C0}"/>
    <dgm:cxn modelId="{2A6BCA13-2E08-42FB-9927-31257DA6EFE7}" srcId="{4BC1C6BF-CF31-4514-8C1D-9CD4F8DC4A75}" destId="{4FAB54A5-E48D-4105-BB71-F5C63703CE8F}" srcOrd="2" destOrd="0" parTransId="{F6472CCB-2EED-4845-A515-4AA36834898A}" sibTransId="{0A202F32-2A9B-48C3-A5DB-4F48658BB8E3}"/>
    <dgm:cxn modelId="{E4F9DA5A-D5FF-4403-9848-9BB47A1D6B02}" srcId="{4BC1C6BF-CF31-4514-8C1D-9CD4F8DC4A75}" destId="{A3550B92-5889-4F82-8950-EC5551A936BD}" srcOrd="1" destOrd="0" parTransId="{739AC421-2C5C-4044-B482-92985F51CDB8}" sibTransId="{AD1E4FCB-A616-4AFC-BD5E-5001525EC3C4}"/>
    <dgm:cxn modelId="{2555D83D-E0B6-4EA9-97B4-F51FB5089113}" srcId="{4BC1C6BF-CF31-4514-8C1D-9CD4F8DC4A75}" destId="{0DE49F1F-F7F9-4983-BAE5-65326C4583CA}" srcOrd="0" destOrd="0" parTransId="{82694C97-C1BE-4AAD-BCF1-93B6C8A782FD}" sibTransId="{8755A48B-AA3D-4AF3-98A9-32AFC1FB6D38}"/>
    <dgm:cxn modelId="{128123C1-6FD2-4927-AD20-7173FB1207CF}" srcId="{4BC1C6BF-CF31-4514-8C1D-9CD4F8DC4A75}" destId="{4924696E-A452-4B81-8747-EF1A65A56285}" srcOrd="4" destOrd="0" parTransId="{6679FF02-6714-431E-8FD0-0187291B9B77}" sibTransId="{D620B245-9087-43DD-85F1-74224E4012AD}"/>
    <dgm:cxn modelId="{363ABD75-368D-46EE-B560-F27933A9FBEB}" type="presOf" srcId="{4FAB54A5-E48D-4105-BB71-F5C63703CE8F}" destId="{86C9B749-DA88-4F1B-9DDC-49B16D0FFA47}" srcOrd="0" destOrd="0" presId="urn:microsoft.com/office/officeart/2005/8/layout/hProcess9"/>
    <dgm:cxn modelId="{C6C4E069-8AED-473A-9DA5-649DCB56C508}" type="presOf" srcId="{4BC1C6BF-CF31-4514-8C1D-9CD4F8DC4A75}" destId="{E56A5F2E-8AC2-48FA-B6DB-B47D9325B1AE}" srcOrd="0" destOrd="0" presId="urn:microsoft.com/office/officeart/2005/8/layout/hProcess9"/>
    <dgm:cxn modelId="{2754E690-8D2A-4ABD-A52A-43280879F2A4}" type="presOf" srcId="{EEBCE6B9-5BED-4929-AD21-06E0AA99F446}" destId="{27C5E30F-EABA-43CC-BCAC-10E8DC8EF851}" srcOrd="0" destOrd="0" presId="urn:microsoft.com/office/officeart/2005/8/layout/hProcess9"/>
    <dgm:cxn modelId="{1F433258-4279-4950-B21E-07B5FD9A5AA0}" type="presOf" srcId="{A3550B92-5889-4F82-8950-EC5551A936BD}" destId="{2EBA2721-76C3-442E-A42D-AF07775CCDB8}" srcOrd="0" destOrd="0" presId="urn:microsoft.com/office/officeart/2005/8/layout/hProcess9"/>
    <dgm:cxn modelId="{8CD6C79F-2D39-46CA-BBB3-C914C3CABA53}" type="presOf" srcId="{195622BC-B9A2-4CCC-B5B4-338097087AFC}" destId="{F403550C-EB53-45FF-8B0A-5CC0F47A4D86}" srcOrd="0" destOrd="0" presId="urn:microsoft.com/office/officeart/2005/8/layout/hProcess9"/>
    <dgm:cxn modelId="{41F56BF0-0FC5-45ED-AA4E-3BB0E8E37CF3}" type="presParOf" srcId="{E56A5F2E-8AC2-48FA-B6DB-B47D9325B1AE}" destId="{7515A8F6-0DCC-4938-8F9C-6AF278B6D7AB}" srcOrd="0" destOrd="0" presId="urn:microsoft.com/office/officeart/2005/8/layout/hProcess9"/>
    <dgm:cxn modelId="{BB0BFF07-7C66-4480-8E91-0E9BB5AAB33E}" type="presParOf" srcId="{E56A5F2E-8AC2-48FA-B6DB-B47D9325B1AE}" destId="{1F3FBEA7-D659-40FA-94FC-1BAA6DC3CA06}" srcOrd="1" destOrd="0" presId="urn:microsoft.com/office/officeart/2005/8/layout/hProcess9"/>
    <dgm:cxn modelId="{643CDEB4-AF3D-428A-BFDE-201DE78A9DEA}" type="presParOf" srcId="{1F3FBEA7-D659-40FA-94FC-1BAA6DC3CA06}" destId="{1F85F0C9-2F12-487A-9697-D62618FF72F8}" srcOrd="0" destOrd="0" presId="urn:microsoft.com/office/officeart/2005/8/layout/hProcess9"/>
    <dgm:cxn modelId="{8A861FC8-CF7B-4A3F-850F-E9CE75992649}" type="presParOf" srcId="{1F3FBEA7-D659-40FA-94FC-1BAA6DC3CA06}" destId="{FAA2CF2B-9FEB-4F0B-A594-73E3629235A9}" srcOrd="1" destOrd="0" presId="urn:microsoft.com/office/officeart/2005/8/layout/hProcess9"/>
    <dgm:cxn modelId="{C8D9832A-F5C6-40BB-B138-EABE168957DD}" type="presParOf" srcId="{1F3FBEA7-D659-40FA-94FC-1BAA6DC3CA06}" destId="{2EBA2721-76C3-442E-A42D-AF07775CCDB8}" srcOrd="2" destOrd="0" presId="urn:microsoft.com/office/officeart/2005/8/layout/hProcess9"/>
    <dgm:cxn modelId="{D593409C-37B5-4F7A-8303-45F983BA94D5}" type="presParOf" srcId="{1F3FBEA7-D659-40FA-94FC-1BAA6DC3CA06}" destId="{3D0D5E40-38CB-4A7D-A216-24C5B5D64FC5}" srcOrd="3" destOrd="0" presId="urn:microsoft.com/office/officeart/2005/8/layout/hProcess9"/>
    <dgm:cxn modelId="{1CE6A42E-ED07-4FB7-8515-A566633D394D}" type="presParOf" srcId="{1F3FBEA7-D659-40FA-94FC-1BAA6DC3CA06}" destId="{86C9B749-DA88-4F1B-9DDC-49B16D0FFA47}" srcOrd="4" destOrd="0" presId="urn:microsoft.com/office/officeart/2005/8/layout/hProcess9"/>
    <dgm:cxn modelId="{D75122EF-6983-4EEF-8906-4C7A8DD6B764}" type="presParOf" srcId="{1F3FBEA7-D659-40FA-94FC-1BAA6DC3CA06}" destId="{DD0B5C20-5FAC-471F-9A3D-06D27038D527}" srcOrd="5" destOrd="0" presId="urn:microsoft.com/office/officeart/2005/8/layout/hProcess9"/>
    <dgm:cxn modelId="{FA468388-9CC8-47BC-8136-F74CC004B11F}" type="presParOf" srcId="{1F3FBEA7-D659-40FA-94FC-1BAA6DC3CA06}" destId="{F403550C-EB53-45FF-8B0A-5CC0F47A4D86}" srcOrd="6" destOrd="0" presId="urn:microsoft.com/office/officeart/2005/8/layout/hProcess9"/>
    <dgm:cxn modelId="{4C7A066E-7CDD-4AFF-BBDC-6219E8538023}" type="presParOf" srcId="{1F3FBEA7-D659-40FA-94FC-1BAA6DC3CA06}" destId="{2227C3DE-1366-4E4D-AD27-B01F46065A94}" srcOrd="7" destOrd="0" presId="urn:microsoft.com/office/officeart/2005/8/layout/hProcess9"/>
    <dgm:cxn modelId="{32DE3BDA-2B46-4FC5-8091-54F81C77F41D}" type="presParOf" srcId="{1F3FBEA7-D659-40FA-94FC-1BAA6DC3CA06}" destId="{F9D9D43F-96B7-43D5-B6DC-CCB33C8DFA6A}" srcOrd="8" destOrd="0" presId="urn:microsoft.com/office/officeart/2005/8/layout/hProcess9"/>
    <dgm:cxn modelId="{8690F8F2-F424-47FD-A4AB-184818E8D616}" type="presParOf" srcId="{1F3FBEA7-D659-40FA-94FC-1BAA6DC3CA06}" destId="{CAA41605-3493-4F46-B421-AA51F26B60D3}" srcOrd="9" destOrd="0" presId="urn:microsoft.com/office/officeart/2005/8/layout/hProcess9"/>
    <dgm:cxn modelId="{B6C6086C-62E4-402C-89A6-5F8D28DB73C9}" type="presParOf" srcId="{1F3FBEA7-D659-40FA-94FC-1BAA6DC3CA06}" destId="{27C5E30F-EABA-43CC-BCAC-10E8DC8EF85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918A5-93C7-4F6D-B12A-51D4E528442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67DA77-8E62-4C44-8B6E-6717C4445025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Observation of “Suspicious” Coincidences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E3D5694-B790-4A56-BE3F-784EFCE75F16}" type="parTrans" cxnId="{D2F0180B-6896-438F-8880-AB9B34B3ED77}">
      <dgm:prSet/>
      <dgm:spPr/>
      <dgm:t>
        <a:bodyPr/>
        <a:lstStyle/>
        <a:p>
          <a:endParaRPr lang="en-US"/>
        </a:p>
      </dgm:t>
    </dgm:pt>
    <dgm:pt modelId="{E8AD3889-7F18-44E7-B396-8493FA5C7CF1}" type="sibTrans" cxnId="{D2F0180B-6896-438F-8880-AB9B34B3ED77}">
      <dgm:prSet/>
      <dgm:spPr/>
      <dgm:t>
        <a:bodyPr/>
        <a:lstStyle/>
        <a:p>
          <a:endParaRPr lang="en-US"/>
        </a:p>
      </dgm:t>
    </dgm:pt>
    <dgm:pt modelId="{A7AA2C08-6CF3-44BE-8F43-8EC5858492C3}">
      <dgm:prSet phldrT="[Text]" custT="1"/>
      <dgm:spPr/>
      <dgm:t>
        <a:bodyPr/>
        <a:lstStyle/>
        <a:p>
          <a:r>
            <a:rPr lang="en-US" sz="4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Optimal Representation</a:t>
          </a:r>
          <a:endParaRPr lang="en-US" sz="4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DF47BD9-0E31-4B97-946F-DED839388EC7}" type="parTrans" cxnId="{58F1C88F-7E98-4C0A-8738-309EDE510E97}">
      <dgm:prSet/>
      <dgm:spPr/>
      <dgm:t>
        <a:bodyPr/>
        <a:lstStyle/>
        <a:p>
          <a:endParaRPr lang="en-US"/>
        </a:p>
      </dgm:t>
    </dgm:pt>
    <dgm:pt modelId="{41245C4D-1094-4ABE-9264-F824179ABC7F}" type="sibTrans" cxnId="{58F1C88F-7E98-4C0A-8738-309EDE510E97}">
      <dgm:prSet/>
      <dgm:spPr/>
      <dgm:t>
        <a:bodyPr/>
        <a:lstStyle/>
        <a:p>
          <a:endParaRPr lang="en-US"/>
        </a:p>
      </dgm:t>
    </dgm:pt>
    <dgm:pt modelId="{2C788A7A-3F22-4852-AD1D-3E04A61AAEDC}" type="pres">
      <dgm:prSet presAssocID="{6A0918A5-93C7-4F6D-B12A-51D4E52844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AE2CBA3-0A02-4AD6-AAC3-B6DAE4559920}" type="pres">
      <dgm:prSet presAssocID="{CB67DA77-8E62-4C44-8B6E-6717C4445025}" presName="dummy" presStyleCnt="0"/>
      <dgm:spPr/>
    </dgm:pt>
    <dgm:pt modelId="{37043D48-1AE8-43AB-A0BD-52136B2D62A7}" type="pres">
      <dgm:prSet presAssocID="{CB67DA77-8E62-4C44-8B6E-6717C4445025}" presName="node" presStyleLbl="revTx" presStyleIdx="0" presStyleCnt="2" custScaleX="149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CB66D-ECB6-42EF-BA3A-61DDF315ADB5}" type="pres">
      <dgm:prSet presAssocID="{E8AD3889-7F18-44E7-B396-8493FA5C7CF1}" presName="sibTrans" presStyleLbl="node1" presStyleIdx="0" presStyleCnt="2"/>
      <dgm:spPr/>
      <dgm:t>
        <a:bodyPr/>
        <a:lstStyle/>
        <a:p>
          <a:pPr rtl="1"/>
          <a:endParaRPr lang="fa-IR"/>
        </a:p>
      </dgm:t>
    </dgm:pt>
    <dgm:pt modelId="{AE05FC12-24A8-44BE-AF25-32DB04E9E450}" type="pres">
      <dgm:prSet presAssocID="{A7AA2C08-6CF3-44BE-8F43-8EC5858492C3}" presName="dummy" presStyleCnt="0"/>
      <dgm:spPr/>
    </dgm:pt>
    <dgm:pt modelId="{D04FA614-8009-4C34-A27F-7D0BDC36FE2C}" type="pres">
      <dgm:prSet presAssocID="{A7AA2C08-6CF3-44BE-8F43-8EC5858492C3}" presName="node" presStyleLbl="revTx" presStyleIdx="1" presStyleCnt="2" custScaleX="14706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A71DA3A-4355-4C4B-A6CE-4524460296CE}" type="pres">
      <dgm:prSet presAssocID="{41245C4D-1094-4ABE-9264-F824179ABC7F}" presName="sibTrans" presStyleLbl="node1" presStyleIdx="1" presStyleCnt="2"/>
      <dgm:spPr/>
      <dgm:t>
        <a:bodyPr/>
        <a:lstStyle/>
        <a:p>
          <a:pPr rtl="1"/>
          <a:endParaRPr lang="fa-IR"/>
        </a:p>
      </dgm:t>
    </dgm:pt>
  </dgm:ptLst>
  <dgm:cxnLst>
    <dgm:cxn modelId="{D2F0180B-6896-438F-8880-AB9B34B3ED77}" srcId="{6A0918A5-93C7-4F6D-B12A-51D4E528442D}" destId="{CB67DA77-8E62-4C44-8B6E-6717C4445025}" srcOrd="0" destOrd="0" parTransId="{4E3D5694-B790-4A56-BE3F-784EFCE75F16}" sibTransId="{E8AD3889-7F18-44E7-B396-8493FA5C7CF1}"/>
    <dgm:cxn modelId="{1609E9A8-89F2-48AA-8E97-3B6B18EF8F0B}" type="presOf" srcId="{6A0918A5-93C7-4F6D-B12A-51D4E528442D}" destId="{2C788A7A-3F22-4852-AD1D-3E04A61AAEDC}" srcOrd="0" destOrd="0" presId="urn:microsoft.com/office/officeart/2005/8/layout/cycle1"/>
    <dgm:cxn modelId="{05A78C70-1BCE-435C-A67E-51B03F609245}" type="presOf" srcId="{41245C4D-1094-4ABE-9264-F824179ABC7F}" destId="{3A71DA3A-4355-4C4B-A6CE-4524460296CE}" srcOrd="0" destOrd="0" presId="urn:microsoft.com/office/officeart/2005/8/layout/cycle1"/>
    <dgm:cxn modelId="{60B705C1-FAB9-4572-811F-F17D5E000C00}" type="presOf" srcId="{A7AA2C08-6CF3-44BE-8F43-8EC5858492C3}" destId="{D04FA614-8009-4C34-A27F-7D0BDC36FE2C}" srcOrd="0" destOrd="0" presId="urn:microsoft.com/office/officeart/2005/8/layout/cycle1"/>
    <dgm:cxn modelId="{42A43C01-6F7C-45C6-8FA8-02406BC9A4D0}" type="presOf" srcId="{CB67DA77-8E62-4C44-8B6E-6717C4445025}" destId="{37043D48-1AE8-43AB-A0BD-52136B2D62A7}" srcOrd="0" destOrd="0" presId="urn:microsoft.com/office/officeart/2005/8/layout/cycle1"/>
    <dgm:cxn modelId="{58F1C88F-7E98-4C0A-8738-309EDE510E97}" srcId="{6A0918A5-93C7-4F6D-B12A-51D4E528442D}" destId="{A7AA2C08-6CF3-44BE-8F43-8EC5858492C3}" srcOrd="1" destOrd="0" parTransId="{4DF47BD9-0E31-4B97-946F-DED839388EC7}" sibTransId="{41245C4D-1094-4ABE-9264-F824179ABC7F}"/>
    <dgm:cxn modelId="{F4159376-BD52-496E-AB85-3A446339D947}" type="presOf" srcId="{E8AD3889-7F18-44E7-B396-8493FA5C7CF1}" destId="{377CB66D-ECB6-42EF-BA3A-61DDF315ADB5}" srcOrd="0" destOrd="0" presId="urn:microsoft.com/office/officeart/2005/8/layout/cycle1"/>
    <dgm:cxn modelId="{E8F6F723-4EA5-4513-A40F-0034E3E16993}" type="presParOf" srcId="{2C788A7A-3F22-4852-AD1D-3E04A61AAEDC}" destId="{2AE2CBA3-0A02-4AD6-AAC3-B6DAE4559920}" srcOrd="0" destOrd="0" presId="urn:microsoft.com/office/officeart/2005/8/layout/cycle1"/>
    <dgm:cxn modelId="{22C7F1BA-0C4A-4F27-A313-208A6311FDD9}" type="presParOf" srcId="{2C788A7A-3F22-4852-AD1D-3E04A61AAEDC}" destId="{37043D48-1AE8-43AB-A0BD-52136B2D62A7}" srcOrd="1" destOrd="0" presId="urn:microsoft.com/office/officeart/2005/8/layout/cycle1"/>
    <dgm:cxn modelId="{AF416391-D45C-4E61-A61C-E485157035D6}" type="presParOf" srcId="{2C788A7A-3F22-4852-AD1D-3E04A61AAEDC}" destId="{377CB66D-ECB6-42EF-BA3A-61DDF315ADB5}" srcOrd="2" destOrd="0" presId="urn:microsoft.com/office/officeart/2005/8/layout/cycle1"/>
    <dgm:cxn modelId="{A74ADA5A-C440-4271-B31F-3F39DFAAAB8F}" type="presParOf" srcId="{2C788A7A-3F22-4852-AD1D-3E04A61AAEDC}" destId="{AE05FC12-24A8-44BE-AF25-32DB04E9E450}" srcOrd="3" destOrd="0" presId="urn:microsoft.com/office/officeart/2005/8/layout/cycle1"/>
    <dgm:cxn modelId="{6C03976C-CC63-4BF1-A24E-0FF2E13FCBEC}" type="presParOf" srcId="{2C788A7A-3F22-4852-AD1D-3E04A61AAEDC}" destId="{D04FA614-8009-4C34-A27F-7D0BDC36FE2C}" srcOrd="4" destOrd="0" presId="urn:microsoft.com/office/officeart/2005/8/layout/cycle1"/>
    <dgm:cxn modelId="{043BF6A3-C952-428A-A713-0838024D54CE}" type="presParOf" srcId="{2C788A7A-3F22-4852-AD1D-3E04A61AAEDC}" destId="{3A71DA3A-4355-4C4B-A6CE-4524460296CE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424DE3-E6E3-488D-9384-EA349C42647A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9DA1E389-5B4C-402D-A04D-910F13F9D0F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Neuron Properties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7863317-6170-48F2-AE41-80D0D4E795B8}" type="parTrans" cxnId="{80F22776-D475-487E-A25C-650472661C59}">
      <dgm:prSet/>
      <dgm:spPr/>
      <dgm:t>
        <a:bodyPr/>
        <a:lstStyle/>
        <a:p>
          <a:endParaRPr lang="en-US"/>
        </a:p>
      </dgm:t>
    </dgm:pt>
    <dgm:pt modelId="{6B4A1355-1E02-47A2-9456-FCE88D9FFEDB}" type="sibTrans" cxnId="{80F22776-D475-487E-A25C-650472661C59}">
      <dgm:prSet/>
      <dgm:spPr/>
      <dgm:t>
        <a:bodyPr/>
        <a:lstStyle/>
        <a:p>
          <a:endParaRPr lang="en-US"/>
        </a:p>
      </dgm:t>
    </dgm:pt>
    <dgm:pt modelId="{6FEBDEC6-CCAD-4B1C-B41C-11FBA04A6CF2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Arrangement and Inter Connection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6BEF4F53-8690-4B3E-BB1A-1DEC5E173F21}" type="parTrans" cxnId="{7EBD029A-A51D-4231-862B-DCB6439D93C5}">
      <dgm:prSet/>
      <dgm:spPr/>
      <dgm:t>
        <a:bodyPr/>
        <a:lstStyle/>
        <a:p>
          <a:endParaRPr lang="en-US"/>
        </a:p>
      </dgm:t>
    </dgm:pt>
    <dgm:pt modelId="{BF54328E-CF1D-483B-B485-9BDF06F1844A}" type="sibTrans" cxnId="{7EBD029A-A51D-4231-862B-DCB6439D93C5}">
      <dgm:prSet/>
      <dgm:spPr/>
      <dgm:t>
        <a:bodyPr/>
        <a:lstStyle/>
        <a:p>
          <a:endParaRPr lang="en-US"/>
        </a:p>
      </dgm:t>
    </dgm:pt>
    <dgm:pt modelId="{557D0E2E-917C-4E04-9CF0-F981A2B14BEE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Cognition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5A8BE1-87DE-4950-9201-21D464972158}" type="parTrans" cxnId="{F03000DC-D050-42CE-9989-C4C8334CABDB}">
      <dgm:prSet/>
      <dgm:spPr/>
      <dgm:t>
        <a:bodyPr/>
        <a:lstStyle/>
        <a:p>
          <a:endParaRPr lang="en-US"/>
        </a:p>
      </dgm:t>
    </dgm:pt>
    <dgm:pt modelId="{3CBFA9F7-88AA-48C9-A137-994B7C5ED70B}" type="sibTrans" cxnId="{F03000DC-D050-42CE-9989-C4C8334CABDB}">
      <dgm:prSet/>
      <dgm:spPr/>
      <dgm:t>
        <a:bodyPr/>
        <a:lstStyle/>
        <a:p>
          <a:endParaRPr lang="en-US"/>
        </a:p>
      </dgm:t>
    </dgm:pt>
    <dgm:pt modelId="{9727DB4C-F219-4631-B17C-90EDDE238D0F}" type="pres">
      <dgm:prSet presAssocID="{F4424DE3-E6E3-488D-9384-EA349C42647A}" presName="linearFlow" presStyleCnt="0">
        <dgm:presLayoutVars>
          <dgm:dir/>
          <dgm:resizeHandles val="exact"/>
        </dgm:presLayoutVars>
      </dgm:prSet>
      <dgm:spPr/>
    </dgm:pt>
    <dgm:pt modelId="{94BC7A54-DFF7-48F7-8CF5-FA74FCC9FC1D}" type="pres">
      <dgm:prSet presAssocID="{9DA1E389-5B4C-402D-A04D-910F13F9D0F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DE227-4AE9-450C-93DD-9CB755665C12}" type="pres">
      <dgm:prSet presAssocID="{6B4A1355-1E02-47A2-9456-FCE88D9FFEDB}" presName="spacerL" presStyleCnt="0"/>
      <dgm:spPr/>
    </dgm:pt>
    <dgm:pt modelId="{3A5EA082-71A9-4FEF-95D7-483889EEF959}" type="pres">
      <dgm:prSet presAssocID="{6B4A1355-1E02-47A2-9456-FCE88D9FFED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CB67961-4E09-4E96-84EC-BB36AA883ABA}" type="pres">
      <dgm:prSet presAssocID="{6B4A1355-1E02-47A2-9456-FCE88D9FFEDB}" presName="spacerR" presStyleCnt="0"/>
      <dgm:spPr/>
    </dgm:pt>
    <dgm:pt modelId="{35BFB67A-CAC7-4BE5-9788-DF33B462F0FE}" type="pres">
      <dgm:prSet presAssocID="{6FEBDEC6-CCAD-4B1C-B41C-11FBA04A6C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126E2-0CF8-4F60-8CCB-69FE57B72B21}" type="pres">
      <dgm:prSet presAssocID="{BF54328E-CF1D-483B-B485-9BDF06F1844A}" presName="spacerL" presStyleCnt="0"/>
      <dgm:spPr/>
    </dgm:pt>
    <dgm:pt modelId="{6A000594-5514-4073-9EFE-E233AE33A632}" type="pres">
      <dgm:prSet presAssocID="{BF54328E-CF1D-483B-B485-9BDF06F1844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A21E4C2-287C-473D-B929-BEA50CB7A143}" type="pres">
      <dgm:prSet presAssocID="{BF54328E-CF1D-483B-B485-9BDF06F1844A}" presName="spacerR" presStyleCnt="0"/>
      <dgm:spPr/>
    </dgm:pt>
    <dgm:pt modelId="{6ACD7FCC-E3E9-4846-868D-7384A27E8B03}" type="pres">
      <dgm:prSet presAssocID="{557D0E2E-917C-4E04-9CF0-F981A2B14B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3000DC-D050-42CE-9989-C4C8334CABDB}" srcId="{F4424DE3-E6E3-488D-9384-EA349C42647A}" destId="{557D0E2E-917C-4E04-9CF0-F981A2B14BEE}" srcOrd="2" destOrd="0" parTransId="{C25A8BE1-87DE-4950-9201-21D464972158}" sibTransId="{3CBFA9F7-88AA-48C9-A137-994B7C5ED70B}"/>
    <dgm:cxn modelId="{672380B4-392B-47CF-A831-F4E47CD7C7BB}" type="presOf" srcId="{6B4A1355-1E02-47A2-9456-FCE88D9FFEDB}" destId="{3A5EA082-71A9-4FEF-95D7-483889EEF959}" srcOrd="0" destOrd="0" presId="urn:microsoft.com/office/officeart/2005/8/layout/equation1"/>
    <dgm:cxn modelId="{80F22776-D475-487E-A25C-650472661C59}" srcId="{F4424DE3-E6E3-488D-9384-EA349C42647A}" destId="{9DA1E389-5B4C-402D-A04D-910F13F9D0FD}" srcOrd="0" destOrd="0" parTransId="{67863317-6170-48F2-AE41-80D0D4E795B8}" sibTransId="{6B4A1355-1E02-47A2-9456-FCE88D9FFEDB}"/>
    <dgm:cxn modelId="{03D3ABE4-66F6-4084-A793-73CBE173657A}" type="presOf" srcId="{9DA1E389-5B4C-402D-A04D-910F13F9D0FD}" destId="{94BC7A54-DFF7-48F7-8CF5-FA74FCC9FC1D}" srcOrd="0" destOrd="0" presId="urn:microsoft.com/office/officeart/2005/8/layout/equation1"/>
    <dgm:cxn modelId="{89E276CA-DDBD-4B67-9D48-388F9985B916}" type="presOf" srcId="{557D0E2E-917C-4E04-9CF0-F981A2B14BEE}" destId="{6ACD7FCC-E3E9-4846-868D-7384A27E8B03}" srcOrd="0" destOrd="0" presId="urn:microsoft.com/office/officeart/2005/8/layout/equation1"/>
    <dgm:cxn modelId="{2C61D1C9-8A20-4FC0-AAAD-68F12B92408A}" type="presOf" srcId="{BF54328E-CF1D-483B-B485-9BDF06F1844A}" destId="{6A000594-5514-4073-9EFE-E233AE33A632}" srcOrd="0" destOrd="0" presId="urn:microsoft.com/office/officeart/2005/8/layout/equation1"/>
    <dgm:cxn modelId="{FDDA9DCC-D865-4006-8AB6-A8547E627000}" type="presOf" srcId="{F4424DE3-E6E3-488D-9384-EA349C42647A}" destId="{9727DB4C-F219-4631-B17C-90EDDE238D0F}" srcOrd="0" destOrd="0" presId="urn:microsoft.com/office/officeart/2005/8/layout/equation1"/>
    <dgm:cxn modelId="{7EBD029A-A51D-4231-862B-DCB6439D93C5}" srcId="{F4424DE3-E6E3-488D-9384-EA349C42647A}" destId="{6FEBDEC6-CCAD-4B1C-B41C-11FBA04A6CF2}" srcOrd="1" destOrd="0" parTransId="{6BEF4F53-8690-4B3E-BB1A-1DEC5E173F21}" sibTransId="{BF54328E-CF1D-483B-B485-9BDF06F1844A}"/>
    <dgm:cxn modelId="{519A0F54-E4FE-4BBF-A2B6-2AF26C9F6659}" type="presOf" srcId="{6FEBDEC6-CCAD-4B1C-B41C-11FBA04A6CF2}" destId="{35BFB67A-CAC7-4BE5-9788-DF33B462F0FE}" srcOrd="0" destOrd="0" presId="urn:microsoft.com/office/officeart/2005/8/layout/equation1"/>
    <dgm:cxn modelId="{0F07A204-6ABE-4EB8-BABA-344C86B7CD95}" type="presParOf" srcId="{9727DB4C-F219-4631-B17C-90EDDE238D0F}" destId="{94BC7A54-DFF7-48F7-8CF5-FA74FCC9FC1D}" srcOrd="0" destOrd="0" presId="urn:microsoft.com/office/officeart/2005/8/layout/equation1"/>
    <dgm:cxn modelId="{3A5E30BE-A424-417B-AFEB-11D1B21B0A1F}" type="presParOf" srcId="{9727DB4C-F219-4631-B17C-90EDDE238D0F}" destId="{79ADE227-4AE9-450C-93DD-9CB755665C12}" srcOrd="1" destOrd="0" presId="urn:microsoft.com/office/officeart/2005/8/layout/equation1"/>
    <dgm:cxn modelId="{2F5B65A6-4AE1-4D7E-BBDC-CDD76D433091}" type="presParOf" srcId="{9727DB4C-F219-4631-B17C-90EDDE238D0F}" destId="{3A5EA082-71A9-4FEF-95D7-483889EEF959}" srcOrd="2" destOrd="0" presId="urn:microsoft.com/office/officeart/2005/8/layout/equation1"/>
    <dgm:cxn modelId="{8EF1A53E-E93D-44B6-8B28-C0FD6323059B}" type="presParOf" srcId="{9727DB4C-F219-4631-B17C-90EDDE238D0F}" destId="{4CB67961-4E09-4E96-84EC-BB36AA883ABA}" srcOrd="3" destOrd="0" presId="urn:microsoft.com/office/officeart/2005/8/layout/equation1"/>
    <dgm:cxn modelId="{50F0E69A-1E1B-467E-A71B-6B8844AB2517}" type="presParOf" srcId="{9727DB4C-F219-4631-B17C-90EDDE238D0F}" destId="{35BFB67A-CAC7-4BE5-9788-DF33B462F0FE}" srcOrd="4" destOrd="0" presId="urn:microsoft.com/office/officeart/2005/8/layout/equation1"/>
    <dgm:cxn modelId="{7061DF74-A959-469D-A85A-F3059D8696F5}" type="presParOf" srcId="{9727DB4C-F219-4631-B17C-90EDDE238D0F}" destId="{847126E2-0CF8-4F60-8CCB-69FE57B72B21}" srcOrd="5" destOrd="0" presId="urn:microsoft.com/office/officeart/2005/8/layout/equation1"/>
    <dgm:cxn modelId="{A113D63A-4092-4F41-B6BD-CEC74F32BF33}" type="presParOf" srcId="{9727DB4C-F219-4631-B17C-90EDDE238D0F}" destId="{6A000594-5514-4073-9EFE-E233AE33A632}" srcOrd="6" destOrd="0" presId="urn:microsoft.com/office/officeart/2005/8/layout/equation1"/>
    <dgm:cxn modelId="{F396E0DC-B4B2-45A2-B078-058102DD6BDF}" type="presParOf" srcId="{9727DB4C-F219-4631-B17C-90EDDE238D0F}" destId="{5A21E4C2-287C-473D-B929-BEA50CB7A143}" srcOrd="7" destOrd="0" presId="urn:microsoft.com/office/officeart/2005/8/layout/equation1"/>
    <dgm:cxn modelId="{C0E28EDD-2D9C-4CCD-AF58-12343542E1CD}" type="presParOf" srcId="{9727DB4C-F219-4631-B17C-90EDDE238D0F}" destId="{6ACD7FCC-E3E9-4846-868D-7384A27E8B0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15A8F6-0DCC-4938-8F9C-6AF278B6D7AB}">
      <dsp:nvSpPr>
        <dsp:cNvPr id="0" name=""/>
        <dsp:cNvSpPr/>
      </dsp:nvSpPr>
      <dsp:spPr>
        <a:xfrm>
          <a:off x="668654" y="0"/>
          <a:ext cx="7578090" cy="4191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5F0C9-2F12-487A-9697-D62618FF72F8}">
      <dsp:nvSpPr>
        <dsp:cNvPr id="0" name=""/>
        <dsp:cNvSpPr/>
      </dsp:nvSpPr>
      <dsp:spPr>
        <a:xfrm>
          <a:off x="1442" y="1257299"/>
          <a:ext cx="1379128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Optic Nerve</a:t>
          </a:r>
          <a:endParaRPr lang="en-US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2" y="1257299"/>
        <a:ext cx="1379128" cy="1676400"/>
      </dsp:txXfrm>
    </dsp:sp>
    <dsp:sp modelId="{2EBA2721-76C3-442E-A42D-AF07775CCDB8}">
      <dsp:nvSpPr>
        <dsp:cNvPr id="0" name=""/>
        <dsp:cNvSpPr/>
      </dsp:nvSpPr>
      <dsp:spPr>
        <a:xfrm>
          <a:off x="1508119" y="1257299"/>
          <a:ext cx="1379128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LGN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08119" y="1257299"/>
        <a:ext cx="1379128" cy="1676400"/>
      </dsp:txXfrm>
    </dsp:sp>
    <dsp:sp modelId="{86C9B749-DA88-4F1B-9DDC-49B16D0FFA47}">
      <dsp:nvSpPr>
        <dsp:cNvPr id="0" name=""/>
        <dsp:cNvSpPr/>
      </dsp:nvSpPr>
      <dsp:spPr>
        <a:xfrm>
          <a:off x="3014797" y="1257299"/>
          <a:ext cx="1379128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V1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14797" y="1257299"/>
        <a:ext cx="1379128" cy="1676400"/>
      </dsp:txXfrm>
    </dsp:sp>
    <dsp:sp modelId="{F403550C-EB53-45FF-8B0A-5CC0F47A4D86}">
      <dsp:nvSpPr>
        <dsp:cNvPr id="0" name=""/>
        <dsp:cNvSpPr/>
      </dsp:nvSpPr>
      <dsp:spPr>
        <a:xfrm>
          <a:off x="4521474" y="1257299"/>
          <a:ext cx="1379128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V2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1474" y="1257299"/>
        <a:ext cx="1379128" cy="1676400"/>
      </dsp:txXfrm>
    </dsp:sp>
    <dsp:sp modelId="{F9D9D43F-96B7-43D5-B6DC-CCB33C8DFA6A}">
      <dsp:nvSpPr>
        <dsp:cNvPr id="0" name=""/>
        <dsp:cNvSpPr/>
      </dsp:nvSpPr>
      <dsp:spPr>
        <a:xfrm>
          <a:off x="6028152" y="1257299"/>
          <a:ext cx="1379128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V4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28152" y="1257299"/>
        <a:ext cx="1379128" cy="1676400"/>
      </dsp:txXfrm>
    </dsp:sp>
    <dsp:sp modelId="{27C5E30F-EABA-43CC-BCAC-10E8DC8EF851}">
      <dsp:nvSpPr>
        <dsp:cNvPr id="0" name=""/>
        <dsp:cNvSpPr/>
      </dsp:nvSpPr>
      <dsp:spPr>
        <a:xfrm>
          <a:off x="7534829" y="1257299"/>
          <a:ext cx="1379128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IT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34829" y="1257299"/>
        <a:ext cx="1379128" cy="1676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043D48-1AE8-43AB-A0BD-52136B2D62A7}">
      <dsp:nvSpPr>
        <dsp:cNvPr id="0" name=""/>
        <dsp:cNvSpPr/>
      </dsp:nvSpPr>
      <dsp:spPr>
        <a:xfrm>
          <a:off x="4269329" y="1303932"/>
          <a:ext cx="3703038" cy="2475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Observation of “Suspicious” Coincidences</a:t>
          </a:r>
          <a:endParaRPr lang="en-US" sz="4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69329" y="1303932"/>
        <a:ext cx="3703038" cy="2475309"/>
      </dsp:txXfrm>
    </dsp:sp>
    <dsp:sp modelId="{377CB66D-ECB6-42EF-BA3A-61DDF315ADB5}">
      <dsp:nvSpPr>
        <dsp:cNvPr id="0" name=""/>
        <dsp:cNvSpPr/>
      </dsp:nvSpPr>
      <dsp:spPr>
        <a:xfrm>
          <a:off x="1554505" y="-3038"/>
          <a:ext cx="5089252" cy="5089252"/>
        </a:xfrm>
        <a:prstGeom prst="circularArrow">
          <a:avLst>
            <a:gd name="adj1" fmla="val 9484"/>
            <a:gd name="adj2" fmla="val 685102"/>
            <a:gd name="adj3" fmla="val 7850060"/>
            <a:gd name="adj4" fmla="val 2264838"/>
            <a:gd name="adj5" fmla="val 11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FA614-8009-4C34-A27F-7D0BDC36FE2C}">
      <dsp:nvSpPr>
        <dsp:cNvPr id="0" name=""/>
        <dsp:cNvSpPr/>
      </dsp:nvSpPr>
      <dsp:spPr>
        <a:xfrm>
          <a:off x="257232" y="1303932"/>
          <a:ext cx="3640363" cy="2475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Optimal Representation</a:t>
          </a:r>
          <a:endParaRPr lang="en-US" sz="4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57232" y="1303932"/>
        <a:ext cx="3640363" cy="2475309"/>
      </dsp:txXfrm>
    </dsp:sp>
    <dsp:sp modelId="{3A71DA3A-4355-4C4B-A6CE-4524460296CE}">
      <dsp:nvSpPr>
        <dsp:cNvPr id="0" name=""/>
        <dsp:cNvSpPr/>
      </dsp:nvSpPr>
      <dsp:spPr>
        <a:xfrm>
          <a:off x="1554505" y="-3038"/>
          <a:ext cx="5089252" cy="5089252"/>
        </a:xfrm>
        <a:prstGeom prst="circularArrow">
          <a:avLst>
            <a:gd name="adj1" fmla="val 9484"/>
            <a:gd name="adj2" fmla="val 685102"/>
            <a:gd name="adj3" fmla="val 18650060"/>
            <a:gd name="adj4" fmla="val 13064838"/>
            <a:gd name="adj5" fmla="val 11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BC7A54-DFF7-48F7-8CF5-FA74FCC9FC1D}">
      <dsp:nvSpPr>
        <dsp:cNvPr id="0" name=""/>
        <dsp:cNvSpPr/>
      </dsp:nvSpPr>
      <dsp:spPr>
        <a:xfrm>
          <a:off x="1537" y="1419299"/>
          <a:ext cx="2038201" cy="2038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Neuron Properties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7" y="1419299"/>
        <a:ext cx="2038201" cy="2038201"/>
      </dsp:txXfrm>
    </dsp:sp>
    <dsp:sp modelId="{3A5EA082-71A9-4FEF-95D7-483889EEF959}">
      <dsp:nvSpPr>
        <dsp:cNvPr id="0" name=""/>
        <dsp:cNvSpPr/>
      </dsp:nvSpPr>
      <dsp:spPr>
        <a:xfrm>
          <a:off x="2205240" y="1847321"/>
          <a:ext cx="1182156" cy="118215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05240" y="1847321"/>
        <a:ext cx="1182156" cy="1182156"/>
      </dsp:txXfrm>
    </dsp:sp>
    <dsp:sp modelId="{35BFB67A-CAC7-4BE5-9788-DF33B462F0FE}">
      <dsp:nvSpPr>
        <dsp:cNvPr id="0" name=""/>
        <dsp:cNvSpPr/>
      </dsp:nvSpPr>
      <dsp:spPr>
        <a:xfrm>
          <a:off x="3552899" y="1419299"/>
          <a:ext cx="2038201" cy="2038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Arrangement and Inter Connection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52899" y="1419299"/>
        <a:ext cx="2038201" cy="2038201"/>
      </dsp:txXfrm>
    </dsp:sp>
    <dsp:sp modelId="{6A000594-5514-4073-9EFE-E233AE33A632}">
      <dsp:nvSpPr>
        <dsp:cNvPr id="0" name=""/>
        <dsp:cNvSpPr/>
      </dsp:nvSpPr>
      <dsp:spPr>
        <a:xfrm>
          <a:off x="5756602" y="1847321"/>
          <a:ext cx="1182156" cy="118215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756602" y="1847321"/>
        <a:ext cx="1182156" cy="1182156"/>
      </dsp:txXfrm>
    </dsp:sp>
    <dsp:sp modelId="{6ACD7FCC-E3E9-4846-868D-7384A27E8B03}">
      <dsp:nvSpPr>
        <dsp:cNvPr id="0" name=""/>
        <dsp:cNvSpPr/>
      </dsp:nvSpPr>
      <dsp:spPr>
        <a:xfrm>
          <a:off x="7104261" y="1419299"/>
          <a:ext cx="2038201" cy="2038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Cognition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04261" y="1419299"/>
        <a:ext cx="2038201" cy="2038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3DCD7-1F2B-4265-A25A-1E169BD5688D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68512-E04E-4A55-949E-6B9FFD6AC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68512-E04E-4A55-949E-6B9FFD6AC0D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EC5E8F6-3046-4C38-9C7F-08361BC6C340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6B7E-8A67-4F0A-B7B6-ADB9E90B9375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6592-C69E-4532-8DD0-6A2E182F9311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299228A-22CF-4795-A4F2-0DF3F764E2BB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093D29A-E580-4DE9-A15A-E87E0F4195A7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DCAED52-7A87-46CB-9205-5E8E858D6B55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89A37DF-2399-48DF-AB15-0056A0EF5532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D68E-87D8-4900-87F3-4DB47D309644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F5CE9A-44BB-4CDF-A571-29B77BE07121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F3ED849-EDBC-4BF7-BD59-5A975E8943F3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5BAAB26-6843-43A1-9B5D-42EB6796976C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7481165-4CAB-4CB2-BFBA-50DE6D3E7578}" type="datetime1">
              <a:rPr lang="en-US" smtClean="0"/>
              <a:pPr/>
              <a:t>3/3/2011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228600"/>
            <a:ext cx="9906000" cy="1470025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Research: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Background &amp; Plan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600200"/>
            <a:ext cx="8062912" cy="52578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B Nazanin" pitchFamily="2" charset="-78"/>
              </a:rPr>
              <a:t>Presented by:</a:t>
            </a:r>
            <a:endParaRPr lang="fa-IR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B Nazanin" pitchFamily="2" charset="-78"/>
            </a:endParaRPr>
          </a:p>
          <a:p>
            <a:pPr algn="l"/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Nazanin" pitchFamily="2" charset="-78"/>
              </a:rPr>
              <a:t>Kourosh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Nazanin" pitchFamily="2" charset="-78"/>
              </a:rPr>
              <a:t>Meshgi</a:t>
            </a:r>
            <a:endParaRPr lang="fa-IR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Nazanin" pitchFamily="2" charset="-78"/>
            </a:endParaRPr>
          </a:p>
          <a:p>
            <a:pPr algn="l"/>
            <a:endParaRPr lang="fa-IR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B Nazanin" pitchFamily="2" charset="-78"/>
            </a:endParaRPr>
          </a:p>
          <a:p>
            <a:pPr algn="l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B Nazanin" pitchFamily="2" charset="-78"/>
              </a:rPr>
              <a:t>Committee:</a:t>
            </a:r>
            <a:endParaRPr lang="fa-IR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B Nazanin" pitchFamily="2" charset="-78"/>
            </a:endParaRPr>
          </a:p>
          <a:p>
            <a:pPr algn="l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Nazanin" pitchFamily="2" charset="-78"/>
              </a:rPr>
              <a:t>Prof. Ishii</a:t>
            </a:r>
          </a:p>
          <a:p>
            <a:pPr algn="l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Nazanin" pitchFamily="2" charset="-78"/>
              </a:rPr>
              <a:t>Prof. Maeda</a:t>
            </a:r>
          </a:p>
          <a:p>
            <a:pPr algn="l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Nazanin" pitchFamily="2" charset="-78"/>
              </a:rPr>
              <a:t>Dr. Oba</a:t>
            </a:r>
            <a:endParaRPr lang="fa-IR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Nazanin" pitchFamily="2" charset="-78"/>
            </a:endParaRPr>
          </a:p>
          <a:p>
            <a:pPr algn="l"/>
            <a:endParaRPr lang="fa-IR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B Nazanin" pitchFamily="2" charset="-78"/>
            </a:endParaRPr>
          </a:p>
          <a:p>
            <a:pPr algn="l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B Nazanin" pitchFamily="2" charset="-78"/>
              </a:rPr>
              <a:t>Presented as a part of fulfillment to be accepted as a member of Ishii Lab, Kyoto University</a:t>
            </a:r>
            <a:endParaRPr lang="fa-IR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281" y="3276600"/>
            <a:ext cx="6354719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Image statistics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Could be defined by deterministic function…</a:t>
            </a:r>
          </a:p>
          <a:p>
            <a:pPr algn="ctr" rt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Better described by Soft memberships, using probability is preferred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10</a:t>
            </a:fld>
            <a:endParaRPr lang="en-US" sz="1600" b="1" i="1" dirty="0"/>
          </a:p>
        </p:txBody>
      </p:sp>
      <p:sp>
        <p:nvSpPr>
          <p:cNvPr id="7" name="Oval 6"/>
          <p:cNvSpPr/>
          <p:nvPr/>
        </p:nvSpPr>
        <p:spPr>
          <a:xfrm>
            <a:off x="1600200" y="685800"/>
            <a:ext cx="6858000" cy="3733800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1219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1371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1524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0" y="1676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00400" y="1905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7600" y="2133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2590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00" y="2590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2819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00" y="3048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19600" y="3200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6000" y="2667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7400" y="3048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15000" y="2895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10200" y="2819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76600" y="1219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00400" y="1371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00400" y="1676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429000" y="1828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29000" y="2057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76600" y="2209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57600" y="2362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86200" y="2819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038600" y="2971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67200" y="2895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419600" y="3048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648200" y="3048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48200" y="3276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05400" y="2819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248400" y="3124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429000" y="1447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581400" y="1905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429000" y="1600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886200" y="2209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038600" y="2362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886200" y="2438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114800" y="2514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038600" y="2667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191000" y="3124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495800" y="2743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05400" y="3276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953000" y="3352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19800" y="2819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400800" y="2971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543800" y="2667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239000" y="2514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010400" y="2286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581400" y="1295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657600" y="1676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886200" y="1828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810000" y="2057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114800" y="2209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67200" y="2362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419600" y="2514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267200" y="2667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181600" y="2971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334000" y="3124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486400" y="3276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3429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705600" y="2362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629400" y="2895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477000" y="2743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324600" y="2743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657600" y="1524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810000" y="1524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962400" y="1676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038600" y="1981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648200" y="2590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572000" y="2895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724400" y="2743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876800" y="2667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105400" y="2590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334000" y="2514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486400" y="2590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638800" y="2590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791200" y="2667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019800" y="2514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248400" y="2590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562600" y="2971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715000" y="3124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867400" y="3276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4876800" y="2895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5029200" y="3048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724400" y="3048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4876800" y="3200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72200" y="2895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477000" y="2514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019800" y="3200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257800" y="2743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638800" y="2743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629400" y="2667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781800" y="2819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858000" y="2514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010400" y="2667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705600" y="2514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477000" y="533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Image Space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648200" y="1981200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Natural Images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Line Callout 2 112"/>
          <p:cNvSpPr/>
          <p:nvPr/>
        </p:nvSpPr>
        <p:spPr>
          <a:xfrm>
            <a:off x="7086600" y="4724400"/>
            <a:ext cx="1066800" cy="533400"/>
          </a:xfrm>
          <a:prstGeom prst="borderCallout2">
            <a:avLst>
              <a:gd name="adj1" fmla="val 18750"/>
              <a:gd name="adj2" fmla="val -8333"/>
              <a:gd name="adj3" fmla="val 17036"/>
              <a:gd name="adj4" fmla="val -41524"/>
              <a:gd name="adj5" fmla="val -288643"/>
              <a:gd name="adj6" fmla="val -56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P(x)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General Methodology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11</a:t>
            </a:fld>
            <a:endParaRPr lang="en-US" sz="1600" b="1" i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Single Pixel Statistics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12</a:t>
            </a:fld>
            <a:endParaRPr lang="en-US" sz="1600" b="1" i="1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/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1143000" y="381000"/>
          <a:ext cx="7324725" cy="6172200"/>
        </p:xfrm>
        <a:graphic>
          <a:graphicData uri="http://schemas.openxmlformats.org/presentationml/2006/ole">
            <p:oleObj spid="_x0000_s5121" name="Bitmap Image" r:id="rId4" imgW="8361905" imgH="7923810" progId="PBrush">
              <p:embed/>
            </p:oleObj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0"/>
            <a:ext cx="818602" cy="6858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ln w="6350">
                  <a:solidFill>
                    <a:schemeClr val="accent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Histograms?!</a:t>
            </a:r>
            <a:endParaRPr lang="en-US" sz="6000" b="1" dirty="0">
              <a:ln w="6350">
                <a:solidFill>
                  <a:schemeClr val="accent2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6800" y="292608"/>
            <a:ext cx="581024" cy="301752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Image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1066800" y="3429000"/>
            <a:ext cx="581024" cy="301752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Histogram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13</a:t>
            </a:fld>
            <a:endParaRPr lang="en-US" sz="1600" b="1" i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>
          <a:xfrm>
            <a:off x="1724024" y="292608"/>
            <a:ext cx="6858000" cy="301752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1724024" y="3429000"/>
            <a:ext cx="6858000" cy="30175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9194" y="306676"/>
            <a:ext cx="24193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7594" y="306676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6394" y="3278476"/>
            <a:ext cx="17335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4794" y="3278476"/>
            <a:ext cx="17335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04800"/>
            <a:ext cx="24098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276600"/>
            <a:ext cx="17335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Pixel Correlation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 rtl="1"/>
            <a:endParaRPr lang="fa-I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14</a:t>
            </a:fld>
            <a:endParaRPr lang="en-US" sz="16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2667000"/>
            <a:ext cx="268291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66905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667000"/>
            <a:ext cx="2743200" cy="278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4478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Second Order Statistics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15</a:t>
            </a:fld>
            <a:endParaRPr lang="en-US" sz="1600" b="1" i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6255434"/>
          </a:xfrm>
        </p:spPr>
      </p:sp>
      <p:graphicFrame>
        <p:nvGraphicFramePr>
          <p:cNvPr id="253957" name="Object 5"/>
          <p:cNvGraphicFramePr>
            <a:graphicFrameLocks noChangeAspect="1"/>
          </p:cNvGraphicFramePr>
          <p:nvPr/>
        </p:nvGraphicFramePr>
        <p:xfrm>
          <a:off x="1143000" y="381000"/>
          <a:ext cx="7315200" cy="3505200"/>
        </p:xfrm>
        <a:graphic>
          <a:graphicData uri="http://schemas.openxmlformats.org/presentationml/2006/ole">
            <p:oleObj spid="_x0000_s253957" name="Bitmap Image" r:id="rId4" imgW="9876190" imgH="4571429" progId="PBrush">
              <p:embed/>
            </p:oleObj>
          </a:graphicData>
        </a:graphic>
      </p:graphicFrame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3958" name="Object 6"/>
          <p:cNvGraphicFramePr>
            <a:graphicFrameLocks noChangeAspect="1"/>
          </p:cNvGraphicFramePr>
          <p:nvPr/>
        </p:nvGraphicFramePr>
        <p:xfrm>
          <a:off x="2743200" y="3886200"/>
          <a:ext cx="3681046" cy="2743200"/>
        </p:xfrm>
        <a:graphic>
          <a:graphicData uri="http://schemas.openxmlformats.org/presentationml/2006/ole">
            <p:oleObj spid="_x0000_s253958" name="Bitmap Image" r:id="rId5" imgW="9638095" imgH="7219048" progId="PBrush">
              <p:embed/>
            </p:oleObj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Higher Order statistics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16</a:t>
            </a:fld>
            <a:endParaRPr lang="en-US" sz="1600" b="1" i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idx="1"/>
          </p:nvPr>
        </p:nvSpPr>
        <p:spPr/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6003" name="Object 3"/>
          <p:cNvGraphicFramePr>
            <a:graphicFrameLocks noChangeAspect="1"/>
          </p:cNvGraphicFramePr>
          <p:nvPr/>
        </p:nvGraphicFramePr>
        <p:xfrm>
          <a:off x="1143000" y="381000"/>
          <a:ext cx="7772400" cy="6248400"/>
        </p:xfrm>
        <a:graphic>
          <a:graphicData uri="http://schemas.openxmlformats.org/presentationml/2006/ole">
            <p:oleObj spid="_x0000_s256003" name="Bitmap Image" r:id="rId4" imgW="11561905" imgH="5934903" progId="PBrush">
              <p:embed/>
            </p:oleObj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Biological Limitation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Multi-Scale Nature of Primary Visual System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Spatiotemporal Adjustment in V1 simple cell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Variety in Receptive Fields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Neurons don’t have ∞ precision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Limited to a bit per a spike in neuron response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Neuron Population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Reconstruction error could be reduced to an arbitrary value increasing the neuron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17</a:t>
            </a:fld>
            <a:endParaRPr lang="en-US" sz="1600" b="1" i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Context Dependency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18</a:t>
            </a:fld>
            <a:endParaRPr lang="en-US" sz="1600" b="1" i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idx="1"/>
          </p:nvPr>
        </p:nvSpPr>
        <p:spPr/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karklincontext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7772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Class dependency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19</a:t>
            </a:fld>
            <a:endParaRPr lang="en-US" sz="1600" b="1" i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4502834"/>
          </a:xfrm>
        </p:spPr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all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"/>
            <a:ext cx="762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083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2</a:t>
            </a:fld>
            <a:endParaRPr lang="en-US" sz="16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Content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5410200" cy="548640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Vision in Human Brain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Efficient Coding Theory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Natural Pictures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Methodology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Statistical Characteristics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Models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Bottom-Up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Top-Down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MSc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Thesis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Future Plan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Research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Laboratory Roadmap</a:t>
            </a: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4572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Statistical Regulations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Second-Order Regulations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Non-orthogonal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Context &amp; Class Dependency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Scatter Directions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rtl="1"/>
            <a:endParaRPr lang="fa-I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20</a:t>
            </a:fld>
            <a:endParaRPr lang="en-US" sz="1600" b="1" i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083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21</a:t>
            </a:fld>
            <a:endParaRPr lang="en-US" sz="16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Models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54102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Bottom-Up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VisNet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Models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Cortical Maps Model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HMAX Model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Malmir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Model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Top-Down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Chronology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Hierarchical Structure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Variance Dependency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GSM Hierarchy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Covariance Dependency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MSc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Thesis</a:t>
            </a: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4572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Bottom-Up Models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Visual Tasks is explained using a few neuron properties, their arrangement, interconnection, and learning rules. 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22</a:t>
            </a:fld>
            <a:endParaRPr lang="en-US" sz="1600" b="1" i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213360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VISNET MODEL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23</a:t>
            </a:fld>
            <a:endParaRPr lang="en-US" sz="1600" b="1" i="1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6255434"/>
          </a:xfrm>
        </p:spPr>
      </p:sp>
      <p:pic>
        <p:nvPicPr>
          <p:cNvPr id="8194" name="Picture 2" descr="Vis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520" y="381000"/>
            <a:ext cx="479265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tr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676400"/>
            <a:ext cx="27375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Cortical maps model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24</a:t>
            </a:fld>
            <a:endParaRPr lang="en-US" sz="1600" b="1" i="1" dirty="0"/>
          </a:p>
        </p:txBody>
      </p:sp>
      <p:pic>
        <p:nvPicPr>
          <p:cNvPr id="7170" name="Picture 2" descr="liss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8001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HMAX Model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25</a:t>
            </a:fld>
            <a:endParaRPr lang="en-US" sz="1600" b="1" i="1" dirty="0"/>
          </a:p>
        </p:txBody>
      </p:sp>
      <p:pic>
        <p:nvPicPr>
          <p:cNvPr id="6146" name="Picture 2" descr="serreg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serredetai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643" y="0"/>
            <a:ext cx="80503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Malmir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model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26</a:t>
            </a:fld>
            <a:endParaRPr lang="en-US" sz="1600" b="1" i="1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7" descr="modelhorizont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"/>
            <a:ext cx="7696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Top-Down Models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Visual Tasks parameterize rules governing neurons and neuron characteristics.</a:t>
            </a:r>
          </a:p>
          <a:p>
            <a:pPr marL="1051560" lvl="1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Inverse function of data generative models: Model is known, visual system is to infer parameters and latent variables which generate data.</a:t>
            </a:r>
          </a:p>
          <a:p>
            <a:pPr marL="1051560" lvl="1" indent="-51435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Constraint satisfaction models: Objective function is known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decorrelation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maximum data transfer) and visual system optimize neurons interconnection to optimize objective function regarding its constraints.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rtl="1"/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rtl="1"/>
            <a:endParaRPr lang="fa-I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27</a:t>
            </a:fld>
            <a:endParaRPr lang="en-US" sz="1600" b="1" i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Model Chronology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Gaussian Model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Principle Component Analysis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Correlation Model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Independent Component Analysis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Sparse Coding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Wavelet Marginal Model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Gaussian Mixture Scale Model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a-I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28</a:t>
            </a:fld>
            <a:endParaRPr lang="en-US" sz="1600" b="1" i="1" dirty="0"/>
          </a:p>
        </p:txBody>
      </p:sp>
      <p:sp>
        <p:nvSpPr>
          <p:cNvPr id="5" name="Down Arrow 4"/>
          <p:cNvSpPr/>
          <p:nvPr/>
        </p:nvSpPr>
        <p:spPr>
          <a:xfrm>
            <a:off x="6781800" y="2057400"/>
            <a:ext cx="1600200" cy="3657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Hierarchical Models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Variance Dependency Hierarchical Model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GSM Hierarchical Model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Covariance Dependency Hierarchical Model</a:t>
            </a:r>
          </a:p>
          <a:p>
            <a:pPr algn="just" rtl="1"/>
            <a:endParaRPr lang="fa-I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29</a:t>
            </a:fld>
            <a:endParaRPr lang="en-US" sz="1600" b="1" i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083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3</a:t>
            </a:fld>
            <a:endParaRPr lang="en-US" sz="16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Background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54102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Vision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Human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Brain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Brain Parts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Ventral Pathway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Research Approaches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Efficient Coding Theory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4572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Variance dependency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30</a:t>
            </a:fld>
            <a:endParaRPr lang="en-US" sz="1600" b="1" i="1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/>
      </p:sp>
      <p:sp>
        <p:nvSpPr>
          <p:cNvPr id="742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2401" name="Object 1"/>
          <p:cNvGraphicFramePr>
            <a:graphicFrameLocks noChangeAspect="1"/>
          </p:cNvGraphicFramePr>
          <p:nvPr/>
        </p:nvGraphicFramePr>
        <p:xfrm>
          <a:off x="1143000" y="685800"/>
          <a:ext cx="8001000" cy="5638800"/>
        </p:xfrm>
        <a:graphic>
          <a:graphicData uri="http://schemas.openxmlformats.org/presentationml/2006/ole">
            <p:oleObj spid="_x0000_s742401" name="Bitmap Image" r:id="rId4" imgW="8228571" imgH="3476190" progId="PBrush">
              <p:embed/>
            </p:oleObj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en-US" sz="5200" b="1" dirty="0" smtClean="0">
                <a:latin typeface="Times New Roman" pitchFamily="18" charset="0"/>
                <a:cs typeface="Times New Roman" pitchFamily="18" charset="0"/>
              </a:rPr>
              <a:t>GSM Hierarchy</a:t>
            </a:r>
            <a:endParaRPr lang="en-US" sz="5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31</a:t>
            </a:fld>
            <a:endParaRPr lang="en-US" sz="1600" b="1" i="1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 descr="softmix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"/>
            <a:ext cx="769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Covariance dependency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32</a:t>
            </a:fld>
            <a:endParaRPr lang="en-US" sz="1600" b="1" i="1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/>
      </p:sp>
      <p:sp>
        <p:nvSpPr>
          <p:cNvPr id="738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38305" name="Object 1"/>
          <p:cNvGraphicFramePr>
            <a:graphicFrameLocks noChangeAspect="1"/>
          </p:cNvGraphicFramePr>
          <p:nvPr/>
        </p:nvGraphicFramePr>
        <p:xfrm>
          <a:off x="1066800" y="304800"/>
          <a:ext cx="7873528" cy="6259663"/>
        </p:xfrm>
        <a:graphic>
          <a:graphicData uri="http://schemas.openxmlformats.org/presentationml/2006/ole">
            <p:oleObj spid="_x0000_s738305" name="Bitmap Image" r:id="rId4" imgW="7725853" imgH="7923810" progId="PBrush">
              <p:embed/>
            </p:oleObj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Local dependencies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33</a:t>
            </a:fld>
            <a:endParaRPr lang="en-US" sz="1600" b="1" i="1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/>
      </p:sp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7969" name="Object 1"/>
          <p:cNvGraphicFramePr>
            <a:graphicFrameLocks noChangeAspect="1"/>
          </p:cNvGraphicFramePr>
          <p:nvPr/>
        </p:nvGraphicFramePr>
        <p:xfrm>
          <a:off x="1143000" y="152400"/>
          <a:ext cx="3962400" cy="6477000"/>
        </p:xfrm>
        <a:graphic>
          <a:graphicData uri="http://schemas.openxmlformats.org/presentationml/2006/ole">
            <p:oleObj spid="_x0000_s480258" name="Bitmap Image" r:id="rId4" imgW="7895238" imgH="7954485" progId="PBrush">
              <p:embed/>
            </p:oleObj>
          </a:graphicData>
        </a:graphic>
      </p:graphicFrame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7971" name="Object 3"/>
          <p:cNvGraphicFramePr>
            <a:graphicFrameLocks noChangeAspect="1"/>
          </p:cNvGraphicFramePr>
          <p:nvPr/>
        </p:nvGraphicFramePr>
        <p:xfrm>
          <a:off x="5105400" y="152400"/>
          <a:ext cx="3829050" cy="6477000"/>
        </p:xfrm>
        <a:graphic>
          <a:graphicData uri="http://schemas.openxmlformats.org/presentationml/2006/ole">
            <p:oleObj spid="_x0000_s480259" name="Bitmap Image" r:id="rId5" imgW="5714286" imgH="7621064" progId="PBrush">
              <p:embed/>
            </p:oleObj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MSc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Thesis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Distribution Coding of Input Image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Finds the most similar distribution that matches the Input Data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Relaxing the Need of Fixed Linear Transformation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Adjustable Weights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Relaxing the Need of Fixed Basis Function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Gaussian Basis Function (parameterized)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Generalization Mechanism over Local Dependencies using Inference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Maximum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postriori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Locality Assumption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34</a:t>
            </a:fld>
            <a:endParaRPr lang="en-US" sz="1600" b="1" i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Distribution coding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 rt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35</a:t>
            </a:fld>
            <a:endParaRPr lang="en-US" sz="1600" b="1" i="1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143000" y="381000"/>
            <a:ext cx="7333488" cy="5486400"/>
          </a:xfrm>
        </p:spPr>
      </p:sp>
      <p:sp>
        <p:nvSpPr>
          <p:cNvPr id="7" name="Oval 6"/>
          <p:cNvSpPr/>
          <p:nvPr/>
        </p:nvSpPr>
        <p:spPr>
          <a:xfrm>
            <a:off x="1828800" y="533400"/>
            <a:ext cx="1524000" cy="1524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rot="5400000" flipH="1" flipV="1">
            <a:off x="2590800" y="756588"/>
            <a:ext cx="538818" cy="538811"/>
          </a:xfrm>
          <a:prstGeom prst="straightConnector1">
            <a:avLst/>
          </a:prstGeom>
          <a:ln w="50800">
            <a:solidFill>
              <a:srgbClr val="FF050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90800" y="9906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400300" y="8001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1905000" y="1295400"/>
            <a:ext cx="685800" cy="1524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095500" y="1409700"/>
            <a:ext cx="6096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5"/>
          </p:cNvCxnSpPr>
          <p:nvPr/>
        </p:nvCxnSpPr>
        <p:spPr>
          <a:xfrm rot="16200000" flipH="1">
            <a:off x="2590799" y="1295400"/>
            <a:ext cx="538816" cy="538815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905000" y="2209800"/>
            <a:ext cx="1524000" cy="1524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endCxn id="43" idx="7"/>
          </p:cNvCxnSpPr>
          <p:nvPr/>
        </p:nvCxnSpPr>
        <p:spPr>
          <a:xfrm rot="5400000" flipH="1" flipV="1">
            <a:off x="2667000" y="2432988"/>
            <a:ext cx="538818" cy="538811"/>
          </a:xfrm>
          <a:prstGeom prst="straightConnector1">
            <a:avLst/>
          </a:prstGeom>
          <a:ln w="50800">
            <a:solidFill>
              <a:schemeClr val="tx2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667000" y="2667000"/>
            <a:ext cx="685800" cy="304800"/>
          </a:xfrm>
          <a:prstGeom prst="straightConnector1">
            <a:avLst/>
          </a:prstGeom>
          <a:ln w="50800">
            <a:solidFill>
              <a:srgbClr val="FFA9A7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2476500" y="2476500"/>
            <a:ext cx="685800" cy="304800"/>
          </a:xfrm>
          <a:prstGeom prst="straightConnector1">
            <a:avLst/>
          </a:prstGeom>
          <a:ln w="50800">
            <a:solidFill>
              <a:srgbClr val="FF747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1981200" y="2971800"/>
            <a:ext cx="685800" cy="1524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2171700" y="3086100"/>
            <a:ext cx="6096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3" idx="5"/>
          </p:cNvCxnSpPr>
          <p:nvPr/>
        </p:nvCxnSpPr>
        <p:spPr>
          <a:xfrm rot="16200000" flipH="1">
            <a:off x="2666999" y="2971800"/>
            <a:ext cx="538816" cy="538815"/>
          </a:xfrm>
          <a:prstGeom prst="straightConnector1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905000" y="3886200"/>
            <a:ext cx="1524000" cy="1524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endCxn id="50" idx="7"/>
          </p:cNvCxnSpPr>
          <p:nvPr/>
        </p:nvCxnSpPr>
        <p:spPr>
          <a:xfrm rot="5400000" flipH="1" flipV="1">
            <a:off x="2667000" y="4109388"/>
            <a:ext cx="538818" cy="538811"/>
          </a:xfrm>
          <a:prstGeom prst="straightConnector1">
            <a:avLst/>
          </a:prstGeom>
          <a:ln w="50800">
            <a:solidFill>
              <a:schemeClr val="tx2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667000" y="43434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2476500" y="41529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1981200" y="4648200"/>
            <a:ext cx="685800" cy="15240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2171700" y="4762500"/>
            <a:ext cx="6096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5"/>
          </p:cNvCxnSpPr>
          <p:nvPr/>
        </p:nvCxnSpPr>
        <p:spPr>
          <a:xfrm rot="16200000" flipH="1">
            <a:off x="2666999" y="4648200"/>
            <a:ext cx="538816" cy="538815"/>
          </a:xfrm>
          <a:prstGeom prst="straightConnector1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4495800" y="1371600"/>
            <a:ext cx="3429000" cy="3352800"/>
          </a:xfrm>
          <a:prstGeom prst="ellipse">
            <a:avLst/>
          </a:prstGeom>
          <a:noFill/>
          <a:ln w="635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endCxn id="65" idx="7"/>
          </p:cNvCxnSpPr>
          <p:nvPr/>
        </p:nvCxnSpPr>
        <p:spPr>
          <a:xfrm flipV="1">
            <a:off x="6096003" y="1862606"/>
            <a:ext cx="1326631" cy="1109204"/>
          </a:xfrm>
          <a:prstGeom prst="straightConnector1">
            <a:avLst/>
          </a:prstGeom>
          <a:ln w="50800">
            <a:solidFill>
              <a:schemeClr val="tx2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096000" y="2209800"/>
            <a:ext cx="1600200" cy="762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5676900" y="1943100"/>
            <a:ext cx="1447800" cy="6096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 flipV="1">
            <a:off x="4572000" y="2971800"/>
            <a:ext cx="15240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4991100" y="3238500"/>
            <a:ext cx="1371600" cy="8382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5" idx="5"/>
          </p:cNvCxnSpPr>
          <p:nvPr/>
        </p:nvCxnSpPr>
        <p:spPr>
          <a:xfrm>
            <a:off x="6095997" y="2971799"/>
            <a:ext cx="1326637" cy="1261595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219200" y="1905000"/>
            <a:ext cx="457200" cy="76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95800" y="1371600"/>
            <a:ext cx="3429000" cy="3352800"/>
          </a:xfrm>
          <a:prstGeom prst="ellipse">
            <a:avLst/>
          </a:prstGeom>
          <a:noFill/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1143000" y="1981200"/>
            <a:ext cx="609600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1219200" y="3581400"/>
            <a:ext cx="457200" cy="76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1143000" y="3657600"/>
            <a:ext cx="609600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1219200" y="5181600"/>
            <a:ext cx="457200" cy="76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1143000" y="5257800"/>
            <a:ext cx="609600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Distribution coding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 rt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36</a:t>
            </a:fld>
            <a:endParaRPr lang="en-US" sz="1600" b="1" i="1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143000" y="381000"/>
            <a:ext cx="7333488" cy="5486400"/>
          </a:xfrm>
        </p:spPr>
      </p:sp>
      <p:sp>
        <p:nvSpPr>
          <p:cNvPr id="7" name="Oval 6"/>
          <p:cNvSpPr/>
          <p:nvPr/>
        </p:nvSpPr>
        <p:spPr>
          <a:xfrm>
            <a:off x="1828800" y="533400"/>
            <a:ext cx="1524000" cy="1524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rot="5400000" flipH="1" flipV="1">
            <a:off x="2590800" y="756588"/>
            <a:ext cx="538818" cy="538811"/>
          </a:xfrm>
          <a:prstGeom prst="straightConnector1">
            <a:avLst/>
          </a:prstGeom>
          <a:ln w="50800">
            <a:solidFill>
              <a:srgbClr val="FF050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90800" y="9906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400300" y="8001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1905000" y="1295400"/>
            <a:ext cx="685800" cy="1524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095500" y="1409700"/>
            <a:ext cx="6096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5"/>
          </p:cNvCxnSpPr>
          <p:nvPr/>
        </p:nvCxnSpPr>
        <p:spPr>
          <a:xfrm rot="16200000" flipH="1">
            <a:off x="2590799" y="1295400"/>
            <a:ext cx="538816" cy="538815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905000" y="2209800"/>
            <a:ext cx="1524000" cy="1524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endCxn id="43" idx="7"/>
          </p:cNvCxnSpPr>
          <p:nvPr/>
        </p:nvCxnSpPr>
        <p:spPr>
          <a:xfrm rot="5400000" flipH="1" flipV="1">
            <a:off x="2667000" y="2432988"/>
            <a:ext cx="538818" cy="538811"/>
          </a:xfrm>
          <a:prstGeom prst="straightConnector1">
            <a:avLst/>
          </a:prstGeom>
          <a:ln w="50800">
            <a:solidFill>
              <a:schemeClr val="tx2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667000" y="2667000"/>
            <a:ext cx="685800" cy="304800"/>
          </a:xfrm>
          <a:prstGeom prst="straightConnector1">
            <a:avLst/>
          </a:prstGeom>
          <a:ln w="50800">
            <a:solidFill>
              <a:srgbClr val="FFA9A7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2476500" y="2476500"/>
            <a:ext cx="685800" cy="304800"/>
          </a:xfrm>
          <a:prstGeom prst="straightConnector1">
            <a:avLst/>
          </a:prstGeom>
          <a:ln w="50800">
            <a:solidFill>
              <a:srgbClr val="FF747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1981200" y="2971800"/>
            <a:ext cx="685800" cy="1524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2171700" y="3086100"/>
            <a:ext cx="6096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3" idx="5"/>
          </p:cNvCxnSpPr>
          <p:nvPr/>
        </p:nvCxnSpPr>
        <p:spPr>
          <a:xfrm rot="16200000" flipH="1">
            <a:off x="2666999" y="2971800"/>
            <a:ext cx="538816" cy="538815"/>
          </a:xfrm>
          <a:prstGeom prst="straightConnector1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905000" y="3886200"/>
            <a:ext cx="1524000" cy="1524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endCxn id="50" idx="7"/>
          </p:cNvCxnSpPr>
          <p:nvPr/>
        </p:nvCxnSpPr>
        <p:spPr>
          <a:xfrm rot="5400000" flipH="1" flipV="1">
            <a:off x="2667000" y="4109388"/>
            <a:ext cx="538818" cy="538811"/>
          </a:xfrm>
          <a:prstGeom prst="straightConnector1">
            <a:avLst/>
          </a:prstGeom>
          <a:ln w="50800">
            <a:solidFill>
              <a:schemeClr val="tx2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667000" y="43434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2476500" y="41529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1981200" y="4648200"/>
            <a:ext cx="685800" cy="15240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2171700" y="4762500"/>
            <a:ext cx="6096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5"/>
          </p:cNvCxnSpPr>
          <p:nvPr/>
        </p:nvCxnSpPr>
        <p:spPr>
          <a:xfrm rot="16200000" flipH="1">
            <a:off x="2666999" y="4648200"/>
            <a:ext cx="538816" cy="538815"/>
          </a:xfrm>
          <a:prstGeom prst="straightConnector1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4495800" y="1371600"/>
            <a:ext cx="3429000" cy="3352800"/>
          </a:xfrm>
          <a:prstGeom prst="ellipse">
            <a:avLst/>
          </a:prstGeom>
          <a:noFill/>
          <a:ln w="635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endCxn id="65" idx="7"/>
          </p:cNvCxnSpPr>
          <p:nvPr/>
        </p:nvCxnSpPr>
        <p:spPr>
          <a:xfrm flipV="1">
            <a:off x="6096003" y="1862606"/>
            <a:ext cx="1326631" cy="1109204"/>
          </a:xfrm>
          <a:prstGeom prst="straightConnector1">
            <a:avLst/>
          </a:prstGeom>
          <a:ln w="50800">
            <a:solidFill>
              <a:schemeClr val="tx2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096000" y="2209800"/>
            <a:ext cx="1600200" cy="762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5676900" y="1943100"/>
            <a:ext cx="1447800" cy="6096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 flipV="1">
            <a:off x="4572000" y="2971800"/>
            <a:ext cx="15240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4991100" y="3238500"/>
            <a:ext cx="1371600" cy="8382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5" idx="5"/>
          </p:cNvCxnSpPr>
          <p:nvPr/>
        </p:nvCxnSpPr>
        <p:spPr>
          <a:xfrm>
            <a:off x="6095997" y="2971799"/>
            <a:ext cx="1326637" cy="1261595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219200" y="1066800"/>
            <a:ext cx="4572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 rot="2736723">
            <a:off x="4502451" y="365183"/>
            <a:ext cx="3384732" cy="5410200"/>
          </a:xfrm>
          <a:prstGeom prst="ellipse">
            <a:avLst/>
          </a:prstGeom>
          <a:noFill/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1143000" y="1981200"/>
            <a:ext cx="609600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1219200" y="3581400"/>
            <a:ext cx="457200" cy="76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1143000" y="3657600"/>
            <a:ext cx="609600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1219200" y="5181600"/>
            <a:ext cx="457200" cy="76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1143000" y="5257800"/>
            <a:ext cx="609600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Distribution coding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 rt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37</a:t>
            </a:fld>
            <a:endParaRPr lang="en-US" sz="1600" b="1" i="1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143000" y="381000"/>
            <a:ext cx="7333488" cy="5486400"/>
          </a:xfrm>
        </p:spPr>
      </p:sp>
      <p:sp>
        <p:nvSpPr>
          <p:cNvPr id="7" name="Oval 6"/>
          <p:cNvSpPr/>
          <p:nvPr/>
        </p:nvSpPr>
        <p:spPr>
          <a:xfrm>
            <a:off x="1828800" y="533400"/>
            <a:ext cx="1524000" cy="1524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rot="5400000" flipH="1" flipV="1">
            <a:off x="2590800" y="756588"/>
            <a:ext cx="538818" cy="538811"/>
          </a:xfrm>
          <a:prstGeom prst="straightConnector1">
            <a:avLst/>
          </a:prstGeom>
          <a:ln w="50800">
            <a:solidFill>
              <a:srgbClr val="FF050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90800" y="9906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400300" y="8001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1905000" y="1295400"/>
            <a:ext cx="685800" cy="1524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095500" y="1409700"/>
            <a:ext cx="6096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5"/>
          </p:cNvCxnSpPr>
          <p:nvPr/>
        </p:nvCxnSpPr>
        <p:spPr>
          <a:xfrm rot="16200000" flipH="1">
            <a:off x="2590799" y="1295400"/>
            <a:ext cx="538816" cy="538815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905000" y="2209800"/>
            <a:ext cx="1524000" cy="1524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endCxn id="43" idx="7"/>
          </p:cNvCxnSpPr>
          <p:nvPr/>
        </p:nvCxnSpPr>
        <p:spPr>
          <a:xfrm rot="5400000" flipH="1" flipV="1">
            <a:off x="2667000" y="2432988"/>
            <a:ext cx="538818" cy="538811"/>
          </a:xfrm>
          <a:prstGeom prst="straightConnector1">
            <a:avLst/>
          </a:prstGeom>
          <a:ln w="50800">
            <a:solidFill>
              <a:schemeClr val="tx2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667000" y="2667000"/>
            <a:ext cx="685800" cy="304800"/>
          </a:xfrm>
          <a:prstGeom prst="straightConnector1">
            <a:avLst/>
          </a:prstGeom>
          <a:ln w="50800">
            <a:solidFill>
              <a:srgbClr val="FFA9A7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2476500" y="2476500"/>
            <a:ext cx="685800" cy="304800"/>
          </a:xfrm>
          <a:prstGeom prst="straightConnector1">
            <a:avLst/>
          </a:prstGeom>
          <a:ln w="50800">
            <a:solidFill>
              <a:srgbClr val="FF747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1981200" y="2971800"/>
            <a:ext cx="685800" cy="1524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2171700" y="3086100"/>
            <a:ext cx="6096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3" idx="5"/>
          </p:cNvCxnSpPr>
          <p:nvPr/>
        </p:nvCxnSpPr>
        <p:spPr>
          <a:xfrm rot="16200000" flipH="1">
            <a:off x="2666999" y="2971800"/>
            <a:ext cx="538816" cy="538815"/>
          </a:xfrm>
          <a:prstGeom prst="straightConnector1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905000" y="3886200"/>
            <a:ext cx="1524000" cy="1524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endCxn id="50" idx="7"/>
          </p:cNvCxnSpPr>
          <p:nvPr/>
        </p:nvCxnSpPr>
        <p:spPr>
          <a:xfrm rot="5400000" flipH="1" flipV="1">
            <a:off x="2667000" y="4109388"/>
            <a:ext cx="538818" cy="538811"/>
          </a:xfrm>
          <a:prstGeom prst="straightConnector1">
            <a:avLst/>
          </a:prstGeom>
          <a:ln w="50800">
            <a:solidFill>
              <a:schemeClr val="tx2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667000" y="43434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2476500" y="41529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1981200" y="4648200"/>
            <a:ext cx="685800" cy="15240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2171700" y="4762500"/>
            <a:ext cx="6096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5"/>
          </p:cNvCxnSpPr>
          <p:nvPr/>
        </p:nvCxnSpPr>
        <p:spPr>
          <a:xfrm rot="16200000" flipH="1">
            <a:off x="2666999" y="4648200"/>
            <a:ext cx="538816" cy="538815"/>
          </a:xfrm>
          <a:prstGeom prst="straightConnector1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4495800" y="1371600"/>
            <a:ext cx="3429000" cy="3352800"/>
          </a:xfrm>
          <a:prstGeom prst="ellipse">
            <a:avLst/>
          </a:prstGeom>
          <a:noFill/>
          <a:ln w="635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endCxn id="65" idx="7"/>
          </p:cNvCxnSpPr>
          <p:nvPr/>
        </p:nvCxnSpPr>
        <p:spPr>
          <a:xfrm flipV="1">
            <a:off x="6096003" y="1862606"/>
            <a:ext cx="1326631" cy="1109204"/>
          </a:xfrm>
          <a:prstGeom prst="straightConnector1">
            <a:avLst/>
          </a:prstGeom>
          <a:ln w="50800">
            <a:solidFill>
              <a:schemeClr val="tx2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096000" y="2209800"/>
            <a:ext cx="1600200" cy="762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5676900" y="1943100"/>
            <a:ext cx="1447800" cy="6096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 flipV="1">
            <a:off x="4572000" y="2971800"/>
            <a:ext cx="15240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4991100" y="3238500"/>
            <a:ext cx="1371600" cy="8382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5" idx="5"/>
          </p:cNvCxnSpPr>
          <p:nvPr/>
        </p:nvCxnSpPr>
        <p:spPr>
          <a:xfrm>
            <a:off x="6095997" y="2971799"/>
            <a:ext cx="1326637" cy="1261595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219200" y="1905000"/>
            <a:ext cx="457200" cy="76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 rot="18795263">
            <a:off x="5230933" y="555348"/>
            <a:ext cx="2133600" cy="5373920"/>
          </a:xfrm>
          <a:prstGeom prst="ellipse">
            <a:avLst/>
          </a:prstGeom>
          <a:noFill/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1143000" y="1981200"/>
            <a:ext cx="609600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1219200" y="3581400"/>
            <a:ext cx="457200" cy="76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1143000" y="3657600"/>
            <a:ext cx="609600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1219200" y="4572000"/>
            <a:ext cx="457200" cy="685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1143000" y="5257800"/>
            <a:ext cx="609600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605F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Distribution coding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 rt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38</a:t>
            </a:fld>
            <a:endParaRPr lang="en-US" sz="1600" b="1" i="1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143000" y="381000"/>
            <a:ext cx="7333488" cy="5486400"/>
          </a:xfrm>
        </p:spPr>
      </p:sp>
      <p:sp>
        <p:nvSpPr>
          <p:cNvPr id="7" name="Oval 6"/>
          <p:cNvSpPr/>
          <p:nvPr/>
        </p:nvSpPr>
        <p:spPr>
          <a:xfrm>
            <a:off x="1828800" y="533400"/>
            <a:ext cx="1524000" cy="1524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rot="5400000" flipH="1" flipV="1">
            <a:off x="2590800" y="756588"/>
            <a:ext cx="538818" cy="538811"/>
          </a:xfrm>
          <a:prstGeom prst="straightConnector1">
            <a:avLst/>
          </a:prstGeom>
          <a:ln w="50800">
            <a:solidFill>
              <a:srgbClr val="FF050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90800" y="9906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400300" y="8001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1905000" y="1295400"/>
            <a:ext cx="685800" cy="1524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095500" y="1409700"/>
            <a:ext cx="6096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5"/>
          </p:cNvCxnSpPr>
          <p:nvPr/>
        </p:nvCxnSpPr>
        <p:spPr>
          <a:xfrm rot="16200000" flipH="1">
            <a:off x="2590799" y="1295400"/>
            <a:ext cx="538816" cy="538815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905000" y="2209800"/>
            <a:ext cx="1524000" cy="1524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endCxn id="43" idx="7"/>
          </p:cNvCxnSpPr>
          <p:nvPr/>
        </p:nvCxnSpPr>
        <p:spPr>
          <a:xfrm rot="5400000" flipH="1" flipV="1">
            <a:off x="2667000" y="2432988"/>
            <a:ext cx="538818" cy="538811"/>
          </a:xfrm>
          <a:prstGeom prst="straightConnector1">
            <a:avLst/>
          </a:prstGeom>
          <a:ln w="50800">
            <a:solidFill>
              <a:schemeClr val="tx2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667000" y="2667000"/>
            <a:ext cx="685800" cy="304800"/>
          </a:xfrm>
          <a:prstGeom prst="straightConnector1">
            <a:avLst/>
          </a:prstGeom>
          <a:ln w="50800">
            <a:solidFill>
              <a:srgbClr val="FFA9A7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2476500" y="2476500"/>
            <a:ext cx="685800" cy="304800"/>
          </a:xfrm>
          <a:prstGeom prst="straightConnector1">
            <a:avLst/>
          </a:prstGeom>
          <a:ln w="50800">
            <a:solidFill>
              <a:srgbClr val="FF747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1981200" y="2971800"/>
            <a:ext cx="685800" cy="1524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2171700" y="3086100"/>
            <a:ext cx="6096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3" idx="5"/>
          </p:cNvCxnSpPr>
          <p:nvPr/>
        </p:nvCxnSpPr>
        <p:spPr>
          <a:xfrm rot="16200000" flipH="1">
            <a:off x="2666999" y="2971800"/>
            <a:ext cx="538816" cy="538815"/>
          </a:xfrm>
          <a:prstGeom prst="straightConnector1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905000" y="3886200"/>
            <a:ext cx="1524000" cy="1524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endCxn id="50" idx="7"/>
          </p:cNvCxnSpPr>
          <p:nvPr/>
        </p:nvCxnSpPr>
        <p:spPr>
          <a:xfrm rot="5400000" flipH="1" flipV="1">
            <a:off x="2667000" y="4109388"/>
            <a:ext cx="538818" cy="538811"/>
          </a:xfrm>
          <a:prstGeom prst="straightConnector1">
            <a:avLst/>
          </a:prstGeom>
          <a:ln w="50800">
            <a:solidFill>
              <a:schemeClr val="tx2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667000" y="43434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2476500" y="41529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1981200" y="4648200"/>
            <a:ext cx="685800" cy="15240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2171700" y="4762500"/>
            <a:ext cx="6096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5"/>
          </p:cNvCxnSpPr>
          <p:nvPr/>
        </p:nvCxnSpPr>
        <p:spPr>
          <a:xfrm rot="16200000" flipH="1">
            <a:off x="2666999" y="4648200"/>
            <a:ext cx="538816" cy="538815"/>
          </a:xfrm>
          <a:prstGeom prst="straightConnector1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4495800" y="1371600"/>
            <a:ext cx="3429000" cy="3352800"/>
          </a:xfrm>
          <a:prstGeom prst="ellipse">
            <a:avLst/>
          </a:prstGeom>
          <a:noFill/>
          <a:ln w="635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endCxn id="65" idx="7"/>
          </p:cNvCxnSpPr>
          <p:nvPr/>
        </p:nvCxnSpPr>
        <p:spPr>
          <a:xfrm flipV="1">
            <a:off x="6096003" y="1862606"/>
            <a:ext cx="1326631" cy="1109204"/>
          </a:xfrm>
          <a:prstGeom prst="straightConnector1">
            <a:avLst/>
          </a:prstGeom>
          <a:ln w="50800">
            <a:solidFill>
              <a:schemeClr val="tx2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096000" y="2209800"/>
            <a:ext cx="1600200" cy="762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5676900" y="1943100"/>
            <a:ext cx="1447800" cy="6096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 flipV="1">
            <a:off x="4572000" y="2971800"/>
            <a:ext cx="15240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4991100" y="3238500"/>
            <a:ext cx="1371600" cy="8382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5" idx="5"/>
          </p:cNvCxnSpPr>
          <p:nvPr/>
        </p:nvCxnSpPr>
        <p:spPr>
          <a:xfrm>
            <a:off x="6095997" y="2971799"/>
            <a:ext cx="1326637" cy="1261595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 flipV="1">
            <a:off x="1219200" y="1981200"/>
            <a:ext cx="457200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 rot="19122153">
            <a:off x="5181600" y="1371600"/>
            <a:ext cx="2057400" cy="3352800"/>
          </a:xfrm>
          <a:prstGeom prst="ellipse">
            <a:avLst/>
          </a:prstGeom>
          <a:noFill/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1143000" y="1981200"/>
            <a:ext cx="609600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1219200" y="3581400"/>
            <a:ext cx="457200" cy="76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1143000" y="3657600"/>
            <a:ext cx="609600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1219200" y="5181600"/>
            <a:ext cx="457200" cy="76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1143000" y="5257800"/>
            <a:ext cx="609600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93BFB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6000" b="1" dirty="0" smtClean="0">
                <a:latin typeface="Times New Roman" pitchFamily="18" charset="0"/>
                <a:cs typeface="Times New Roman" pitchFamily="18" charset="0"/>
              </a:rPr>
              <a:t>مدل کدگزاری توزیع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39</a:t>
            </a:fld>
            <a:endParaRPr lang="en-US" sz="1600" b="1" i="1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143000" y="381000"/>
            <a:ext cx="7333488" cy="5486400"/>
          </a:xfrm>
        </p:spPr>
      </p:sp>
      <p:sp>
        <p:nvSpPr>
          <p:cNvPr id="7" name="Oval 6"/>
          <p:cNvSpPr/>
          <p:nvPr/>
        </p:nvSpPr>
        <p:spPr>
          <a:xfrm>
            <a:off x="1828800" y="533400"/>
            <a:ext cx="1524000" cy="1524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rot="5400000" flipH="1" flipV="1">
            <a:off x="2590800" y="756588"/>
            <a:ext cx="538818" cy="538811"/>
          </a:xfrm>
          <a:prstGeom prst="straightConnector1">
            <a:avLst/>
          </a:prstGeom>
          <a:ln w="50800">
            <a:solidFill>
              <a:srgbClr val="FF050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90800" y="9906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400300" y="8001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1905000" y="1295400"/>
            <a:ext cx="685800" cy="1524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095500" y="1409700"/>
            <a:ext cx="6096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5"/>
          </p:cNvCxnSpPr>
          <p:nvPr/>
        </p:nvCxnSpPr>
        <p:spPr>
          <a:xfrm rot="16200000" flipH="1">
            <a:off x="2590799" y="1295400"/>
            <a:ext cx="538816" cy="538815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905000" y="2209800"/>
            <a:ext cx="1524000" cy="1524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endCxn id="43" idx="7"/>
          </p:cNvCxnSpPr>
          <p:nvPr/>
        </p:nvCxnSpPr>
        <p:spPr>
          <a:xfrm rot="5400000" flipH="1" flipV="1">
            <a:off x="2667000" y="2432988"/>
            <a:ext cx="538818" cy="538811"/>
          </a:xfrm>
          <a:prstGeom prst="straightConnector1">
            <a:avLst/>
          </a:prstGeom>
          <a:ln w="50800">
            <a:solidFill>
              <a:schemeClr val="tx2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667000" y="2667000"/>
            <a:ext cx="685800" cy="304800"/>
          </a:xfrm>
          <a:prstGeom prst="straightConnector1">
            <a:avLst/>
          </a:prstGeom>
          <a:ln w="50800">
            <a:solidFill>
              <a:srgbClr val="FFA9A7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2476500" y="2476500"/>
            <a:ext cx="685800" cy="304800"/>
          </a:xfrm>
          <a:prstGeom prst="straightConnector1">
            <a:avLst/>
          </a:prstGeom>
          <a:ln w="50800">
            <a:solidFill>
              <a:srgbClr val="FF747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1981200" y="2971800"/>
            <a:ext cx="685800" cy="1524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2171700" y="3086100"/>
            <a:ext cx="6096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3" idx="5"/>
          </p:cNvCxnSpPr>
          <p:nvPr/>
        </p:nvCxnSpPr>
        <p:spPr>
          <a:xfrm rot="16200000" flipH="1">
            <a:off x="2666999" y="2971800"/>
            <a:ext cx="538816" cy="538815"/>
          </a:xfrm>
          <a:prstGeom prst="straightConnector1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905000" y="3886200"/>
            <a:ext cx="1524000" cy="1524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endCxn id="50" idx="7"/>
          </p:cNvCxnSpPr>
          <p:nvPr/>
        </p:nvCxnSpPr>
        <p:spPr>
          <a:xfrm rot="5400000" flipH="1" flipV="1">
            <a:off x="2667000" y="4109388"/>
            <a:ext cx="538818" cy="538811"/>
          </a:xfrm>
          <a:prstGeom prst="straightConnector1">
            <a:avLst/>
          </a:prstGeom>
          <a:ln w="50800">
            <a:solidFill>
              <a:schemeClr val="tx2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667000" y="43434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2476500" y="4152900"/>
            <a:ext cx="685800" cy="3048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1981200" y="4648200"/>
            <a:ext cx="685800" cy="15240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2171700" y="4762500"/>
            <a:ext cx="6096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5"/>
          </p:cNvCxnSpPr>
          <p:nvPr/>
        </p:nvCxnSpPr>
        <p:spPr>
          <a:xfrm rot="16200000" flipH="1">
            <a:off x="2666999" y="4648200"/>
            <a:ext cx="538816" cy="538815"/>
          </a:xfrm>
          <a:prstGeom prst="straightConnector1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4495800" y="1371600"/>
            <a:ext cx="3429000" cy="3352800"/>
          </a:xfrm>
          <a:prstGeom prst="ellipse">
            <a:avLst/>
          </a:prstGeom>
          <a:noFill/>
          <a:ln w="635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endCxn id="65" idx="7"/>
          </p:cNvCxnSpPr>
          <p:nvPr/>
        </p:nvCxnSpPr>
        <p:spPr>
          <a:xfrm flipV="1">
            <a:off x="6096003" y="1862606"/>
            <a:ext cx="1326631" cy="1109204"/>
          </a:xfrm>
          <a:prstGeom prst="straightConnector1">
            <a:avLst/>
          </a:prstGeom>
          <a:ln w="50800">
            <a:solidFill>
              <a:schemeClr val="tx2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096000" y="2209800"/>
            <a:ext cx="1600200" cy="762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5676900" y="1943100"/>
            <a:ext cx="1447800" cy="6096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 flipV="1">
            <a:off x="4572000" y="2971800"/>
            <a:ext cx="1524000" cy="3810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4991100" y="3238500"/>
            <a:ext cx="1371600" cy="838200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5" idx="5"/>
          </p:cNvCxnSpPr>
          <p:nvPr/>
        </p:nvCxnSpPr>
        <p:spPr>
          <a:xfrm>
            <a:off x="6095997" y="2971799"/>
            <a:ext cx="1326637" cy="1261595"/>
          </a:xfrm>
          <a:prstGeom prst="straightConnector1">
            <a:avLst/>
          </a:prstGeom>
          <a:ln w="508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219200" y="1752600"/>
            <a:ext cx="457200" cy="228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 rot="4477383">
            <a:off x="5414892" y="431579"/>
            <a:ext cx="1508792" cy="4953000"/>
          </a:xfrm>
          <a:prstGeom prst="ellipse">
            <a:avLst/>
          </a:prstGeom>
          <a:noFill/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1143000" y="1981200"/>
            <a:ext cx="609600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1219200" y="3124200"/>
            <a:ext cx="457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1143000" y="3657600"/>
            <a:ext cx="609600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 flipV="1">
            <a:off x="1219200" y="5257800"/>
            <a:ext cx="457200" cy="381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1143000" y="5257800"/>
            <a:ext cx="609600" cy="158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4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5B5B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909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56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C01E3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33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Visual Pathways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ctr" rt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Hierarchical, Pyramid, Topographic and Parallel Pathways</a:t>
            </a: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4</a:t>
            </a:fld>
            <a:endParaRPr lang="en-US" sz="1600" b="1" i="1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0999"/>
            <a:ext cx="7315200" cy="549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dorsal-ventral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1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Results on natural Images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40</a:t>
            </a:fld>
            <a:endParaRPr lang="en-US" sz="1600" b="1" i="1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/>
      </p:sp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2307" name="Object 3"/>
          <p:cNvGraphicFramePr>
            <a:graphicFrameLocks noChangeAspect="1"/>
          </p:cNvGraphicFramePr>
          <p:nvPr/>
        </p:nvGraphicFramePr>
        <p:xfrm>
          <a:off x="1143000" y="0"/>
          <a:ext cx="7730522" cy="6705600"/>
        </p:xfrm>
        <a:graphic>
          <a:graphicData uri="http://schemas.openxmlformats.org/presentationml/2006/ole">
            <p:oleObj spid="_x0000_s482307" name="Bitmap Image" r:id="rId4" imgW="4382112" imgH="4401164" progId="PBrush">
              <p:embed/>
            </p:oleObj>
          </a:graphicData>
        </a:graphic>
      </p:graphicFrame>
      <p:sp>
        <p:nvSpPr>
          <p:cNvPr id="4823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43000" y="0"/>
          <a:ext cx="7772400" cy="6705600"/>
        </p:xfrm>
        <a:graphic>
          <a:graphicData uri="http://schemas.openxmlformats.org/presentationml/2006/ole">
            <p:oleObj spid="_x0000_s482308" name="Bitmap Image" r:id="rId5" imgW="4371429" imgH="4428571" progId="PBrush">
              <p:embed/>
            </p:oleObj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Generalization and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sepArability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of result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3340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41</a:t>
            </a:fld>
            <a:endParaRPr lang="en-US" sz="1600" b="1" i="1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/>
      </p:sp>
      <p:graphicFrame>
        <p:nvGraphicFramePr>
          <p:cNvPr id="677889" name="Object 1"/>
          <p:cNvGraphicFramePr>
            <a:graphicFrameLocks noChangeAspect="1"/>
          </p:cNvGraphicFramePr>
          <p:nvPr/>
        </p:nvGraphicFramePr>
        <p:xfrm>
          <a:off x="1143000" y="381000"/>
          <a:ext cx="3733800" cy="6248400"/>
        </p:xfrm>
        <a:graphic>
          <a:graphicData uri="http://schemas.openxmlformats.org/presentationml/2006/ole">
            <p:oleObj spid="_x0000_s677889" name="Bitmap Image" r:id="rId4" imgW="7895238" imgH="7954485" progId="PBrush">
              <p:embed/>
            </p:oleObj>
          </a:graphicData>
        </a:graphic>
      </p:graphicFrame>
      <p:graphicFrame>
        <p:nvGraphicFramePr>
          <p:cNvPr id="677890" name="Object 2"/>
          <p:cNvGraphicFramePr>
            <a:graphicFrameLocks noChangeAspect="1"/>
          </p:cNvGraphicFramePr>
          <p:nvPr/>
        </p:nvGraphicFramePr>
        <p:xfrm>
          <a:off x="4876800" y="457200"/>
          <a:ext cx="4057650" cy="6172200"/>
        </p:xfrm>
        <a:graphic>
          <a:graphicData uri="http://schemas.openxmlformats.org/presentationml/2006/ole">
            <p:oleObj spid="_x0000_s677890" name="Bitmap Image" r:id="rId5" imgW="5714286" imgH="7621064" progId="PBrush">
              <p:embed/>
            </p:oleObj>
          </a:graphicData>
        </a:graphic>
      </p:graphicFrame>
      <p:sp>
        <p:nvSpPr>
          <p:cNvPr id="67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7891" name="Object 3"/>
          <p:cNvGraphicFramePr>
            <a:graphicFrameLocks noChangeAspect="1"/>
          </p:cNvGraphicFramePr>
          <p:nvPr/>
        </p:nvGraphicFramePr>
        <p:xfrm>
          <a:off x="1143000" y="381000"/>
          <a:ext cx="7772400" cy="6248400"/>
        </p:xfrm>
        <a:graphic>
          <a:graphicData uri="http://schemas.openxmlformats.org/presentationml/2006/ole">
            <p:oleObj spid="_x0000_s677891" name="Bitmap Image" r:id="rId6" imgW="10698068" imgH="4466667" progId="PBrush">
              <p:embed/>
            </p:oleObj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083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42</a:t>
            </a:fld>
            <a:endParaRPr lang="en-US" sz="16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Future Plan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54102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Research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Areas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Requirements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Outcome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Laboratory Roadmap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Publication Timing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Strategy</a:t>
            </a: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4572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Research Areas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Biological Visual Systems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Visual Cortex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Evolution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Top-Down and Bottom-Up Models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Ventral Pathway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 Recognition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 Process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Machine Vision Means</a:t>
            </a:r>
          </a:p>
          <a:p>
            <a:pPr lvl="1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Neuroscientific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Experiments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43</a:t>
            </a:fld>
            <a:endParaRPr lang="en-US" sz="1600" b="1" i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Research Requirements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Courses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Mathematics Non0linear Optimization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Neuroscience Foundations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Advanced Statistics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State-of-the-Art Books and Publications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Friendly Environment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Trust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Basic Workspace Requirements (Web Space, …)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44</a:t>
            </a:fld>
            <a:endParaRPr lang="en-US" sz="1600" b="1" i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Research Outcome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realistic model that 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overtake present models in justifying biological phenomena such as nonlinearities in primary visual cortex as well as a model for higher visual areas</a:t>
            </a:r>
            <a:endParaRPr lang="fa-IR" sz="48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45</a:t>
            </a:fld>
            <a:endParaRPr lang="en-US" sz="1600" b="1" i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Publication Timing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Year 1: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Making a Framework for Evaluating Different Models (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conference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paper)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Year 2: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Survey on Top-Down Models (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journal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paper)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Year 3: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Final topics of dissertation (each topic: 1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conference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paper)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Putting all research together (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journal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paper and then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book chapter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46</a:t>
            </a:fld>
            <a:endParaRPr lang="en-US" sz="1600" b="1" i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Plans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Making a Knowledge Wiki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Monthly Presentation for Lab members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Making Sophisticated Library (if not already presented)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Conducting Experiences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fMRI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(if possible)</a:t>
            </a:r>
          </a:p>
          <a:p>
            <a:pPr algn="just"/>
            <a:endParaRPr lang="fa-I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47</a:t>
            </a:fld>
            <a:endParaRPr lang="en-US" sz="1600" b="1" i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083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48</a:t>
            </a:fld>
            <a:endParaRPr lang="en-US" sz="16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Questions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5410200" cy="469106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Question?</a:t>
            </a:r>
          </a:p>
          <a:p>
            <a:pPr algn="l"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Thanks for your time…</a:t>
            </a: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457200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881" name="Picture 1" descr="E:\Presentation\1120_mz_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Ventral Visual Pathway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Conscious Cognition, Recognition and detection of objects based on their visual intrinsic properties (e.g. color and shape)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5</a:t>
            </a:fld>
            <a:endParaRPr lang="en-US" sz="1600" b="1" i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2667000"/>
          <a:ext cx="8915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Study Approaches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Studying Brain Parts</a:t>
            </a:r>
          </a:p>
          <a:p>
            <a:pPr lvl="1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fMRI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Studying Behavior of Neurons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 Cell Recording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Studying The Effect of Lesions to Brain Functionality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Models to Predict Characteristics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Targeted Non-Random Stimuli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Complex Stimuli for Higher-order Neurons to handle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Invariances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6</a:t>
            </a:fld>
            <a:endParaRPr lang="en-US" sz="1600" b="1" i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Efficient Coding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Observation: High volume of Input Information, Slow Processing in Higher-order neurons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Sensory Cortex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Process Input Data  Result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Redundancy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Volume proportional to Input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Limitations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Code Efficiency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the code is related to the message it conveys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Neural Code: neural representation based on structure of input data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optimal code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all information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Visual System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Input Statistics  Natural Scene  Optimized Coding System  Reveal Characteristics of Human Brain Visual System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rtl="1"/>
            <a:endParaRPr lang="fa-I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7</a:t>
            </a:fld>
            <a:endParaRPr lang="en-US" sz="1600" b="1" i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Natural Image Statistics: Why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Visual System Objective Functions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Coding Mechanism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Calculation Biological Limitations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Coverage of Statistical Regulations by the Response Properties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Evolution Pressure on Biological Systems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Efficient Codes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Information Theory:: The more efficient codes, the better it capture statistical regulations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 Visual Tasks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Interesting Features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Filling Information Gaps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1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8</a:t>
            </a:fld>
            <a:endParaRPr lang="en-US" sz="1600" b="1" i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502920" cy="30083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B6F15528-21DE-4FAA-801E-634DDDAF4B2B}" type="slidenum">
              <a:rPr lang="en-US" sz="1600" b="1" i="1" smtClean="0"/>
              <a:pPr/>
              <a:t>9</a:t>
            </a:fld>
            <a:endParaRPr lang="en-US" sz="16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Natural Pictures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54102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Methodology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Characteristics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Single Pixel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Second-Order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Higher-Order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Variance Dependency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Class Dependency</a:t>
            </a: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45720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4762</TotalTime>
  <Words>944</Words>
  <Application>Microsoft Office PowerPoint</Application>
  <PresentationFormat>On-screen Show (4:3)</PresentationFormat>
  <Paragraphs>331</Paragraphs>
  <Slides>48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Verve</vt:lpstr>
      <vt:lpstr>Bitmap Image</vt:lpstr>
      <vt:lpstr>Research: Background &amp; Plan</vt:lpstr>
      <vt:lpstr>Content</vt:lpstr>
      <vt:lpstr>Background</vt:lpstr>
      <vt:lpstr>Visual Pathways</vt:lpstr>
      <vt:lpstr>Ventral Visual Pathway</vt:lpstr>
      <vt:lpstr>Study Approaches</vt:lpstr>
      <vt:lpstr>Efficient Coding</vt:lpstr>
      <vt:lpstr>Natural Image Statistics: Why</vt:lpstr>
      <vt:lpstr>Natural Pictures</vt:lpstr>
      <vt:lpstr>Image statistics</vt:lpstr>
      <vt:lpstr>General Methodology</vt:lpstr>
      <vt:lpstr>  Single Pixel Statistics</vt:lpstr>
      <vt:lpstr>    Histograms?!</vt:lpstr>
      <vt:lpstr>Pixel Correlation</vt:lpstr>
      <vt:lpstr> Second Order Statistics</vt:lpstr>
      <vt:lpstr> Higher Order statistics</vt:lpstr>
      <vt:lpstr>Biological Limitation</vt:lpstr>
      <vt:lpstr> Context Dependency</vt:lpstr>
      <vt:lpstr>Class dependency</vt:lpstr>
      <vt:lpstr>Statistical Regulations</vt:lpstr>
      <vt:lpstr>Models</vt:lpstr>
      <vt:lpstr>Bottom-Up Models</vt:lpstr>
      <vt:lpstr>VISNET MODEL</vt:lpstr>
      <vt:lpstr> Cortical maps model</vt:lpstr>
      <vt:lpstr> HMAX Model</vt:lpstr>
      <vt:lpstr>Malmir model</vt:lpstr>
      <vt:lpstr>Top-Down Models</vt:lpstr>
      <vt:lpstr>Model Chronology</vt:lpstr>
      <vt:lpstr>Hierarchical Models</vt:lpstr>
      <vt:lpstr>Variance dependency</vt:lpstr>
      <vt:lpstr>GSM Hierarchy</vt:lpstr>
      <vt:lpstr>Covariance dependency</vt:lpstr>
      <vt:lpstr>Local dependencies</vt:lpstr>
      <vt:lpstr>My MSc Thesis</vt:lpstr>
      <vt:lpstr>Distribution coding</vt:lpstr>
      <vt:lpstr>Distribution coding</vt:lpstr>
      <vt:lpstr>Distribution coding</vt:lpstr>
      <vt:lpstr>Distribution coding</vt:lpstr>
      <vt:lpstr>مدل کدگزاری توزیع</vt:lpstr>
      <vt:lpstr>Results on natural Images</vt:lpstr>
      <vt:lpstr>Generalization and sepArability of result</vt:lpstr>
      <vt:lpstr>Future Plan</vt:lpstr>
      <vt:lpstr>Research Areas</vt:lpstr>
      <vt:lpstr>Research Requirements</vt:lpstr>
      <vt:lpstr>Research Outcome</vt:lpstr>
      <vt:lpstr>Publication Timing</vt:lpstr>
      <vt:lpstr>Plans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Kourosh Meshgii PhD Plan</dc:title>
  <dc:creator/>
  <cp:lastModifiedBy>Kourosh Meshgi</cp:lastModifiedBy>
  <cp:revision>587</cp:revision>
  <dcterms:created xsi:type="dcterms:W3CDTF">2006-08-16T00:00:00Z</dcterms:created>
  <dcterms:modified xsi:type="dcterms:W3CDTF">2011-03-04T11:52:37Z</dcterms:modified>
</cp:coreProperties>
</file>